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24" r:id="rId1"/>
  </p:sldMasterIdLst>
  <p:notesMasterIdLst>
    <p:notesMasterId r:id="rId58"/>
  </p:notesMasterIdLst>
  <p:sldIdLst>
    <p:sldId id="372" r:id="rId2"/>
    <p:sldId id="380" r:id="rId3"/>
    <p:sldId id="383" r:id="rId4"/>
    <p:sldId id="414" r:id="rId5"/>
    <p:sldId id="413" r:id="rId6"/>
    <p:sldId id="415" r:id="rId7"/>
    <p:sldId id="412" r:id="rId8"/>
    <p:sldId id="410" r:id="rId9"/>
    <p:sldId id="411" r:id="rId10"/>
    <p:sldId id="381" r:id="rId11"/>
    <p:sldId id="382" r:id="rId12"/>
    <p:sldId id="384" r:id="rId13"/>
    <p:sldId id="385" r:id="rId14"/>
    <p:sldId id="387" r:id="rId15"/>
    <p:sldId id="388" r:id="rId16"/>
    <p:sldId id="389" r:id="rId17"/>
    <p:sldId id="390" r:id="rId18"/>
    <p:sldId id="391" r:id="rId19"/>
    <p:sldId id="392" r:id="rId20"/>
    <p:sldId id="397" r:id="rId21"/>
    <p:sldId id="398" r:id="rId22"/>
    <p:sldId id="393" r:id="rId23"/>
    <p:sldId id="394" r:id="rId24"/>
    <p:sldId id="395" r:id="rId25"/>
    <p:sldId id="396" r:id="rId26"/>
    <p:sldId id="405" r:id="rId27"/>
    <p:sldId id="403" r:id="rId28"/>
    <p:sldId id="406" r:id="rId29"/>
    <p:sldId id="407" r:id="rId30"/>
    <p:sldId id="399" r:id="rId31"/>
    <p:sldId id="400" r:id="rId32"/>
    <p:sldId id="401" r:id="rId33"/>
    <p:sldId id="402" r:id="rId34"/>
    <p:sldId id="404" r:id="rId35"/>
    <p:sldId id="409" r:id="rId36"/>
    <p:sldId id="408" r:id="rId37"/>
    <p:sldId id="376" r:id="rId38"/>
    <p:sldId id="257" r:id="rId39"/>
    <p:sldId id="355" r:id="rId40"/>
    <p:sldId id="347" r:id="rId41"/>
    <p:sldId id="349" r:id="rId42"/>
    <p:sldId id="361" r:id="rId43"/>
    <p:sldId id="350" r:id="rId44"/>
    <p:sldId id="273" r:id="rId45"/>
    <p:sldId id="377" r:id="rId46"/>
    <p:sldId id="378" r:id="rId47"/>
    <p:sldId id="308" r:id="rId48"/>
    <p:sldId id="309" r:id="rId49"/>
    <p:sldId id="313" r:id="rId50"/>
    <p:sldId id="373" r:id="rId51"/>
    <p:sldId id="351" r:id="rId52"/>
    <p:sldId id="352" r:id="rId53"/>
    <p:sldId id="343" r:id="rId54"/>
    <p:sldId id="356" r:id="rId55"/>
    <p:sldId id="316" r:id="rId56"/>
    <p:sldId id="379" r:id="rId57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SimSun" charset="-122"/>
        <a:cs typeface="+mn-cs"/>
      </a:defRPr>
    </a:lvl1pPr>
    <a:lvl2pPr marL="741363" indent="-284163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SimSun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SimSun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SimSun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SimSun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SimSun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SimSun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SimSun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SimSun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54" autoAdjust="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30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170"/>
    </p:cViewPr>
  </p:sorterViewPr>
  <p:notesViewPr>
    <p:cSldViewPr>
      <p:cViewPr varScale="1">
        <p:scale>
          <a:sx n="60" d="100"/>
          <a:sy n="60" d="100"/>
        </p:scale>
        <p:origin x="-2490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a typeface="+mn-ea"/>
            </a:endParaRPr>
          </a:p>
        </p:txBody>
      </p:sp>
      <p:sp>
        <p:nvSpPr>
          <p:cNvPr id="29698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>
              <a:ea typeface="+mn-ea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  <a:ea typeface="+mn-ea"/>
                <a:cs typeface="Lucida Sans Unicode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  <a:ea typeface="+mn-ea"/>
                <a:cs typeface="Lucida Sans Unicode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0902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8825" cy="34258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2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ftr"/>
          </p:nvPr>
        </p:nvSpPr>
        <p:spPr bwMode="auto">
          <a:xfrm>
            <a:off x="0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  <a:ea typeface="+mn-ea"/>
                <a:cs typeface="Lucida Sans Unicode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9704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SzPct val="45000"/>
              <a:buFont typeface="Wingdings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  <a:ea typeface="+mn-ea"/>
                <a:cs typeface="Lucida Sans Unicode" charset="0"/>
              </a:defRPr>
            </a:lvl1pPr>
          </a:lstStyle>
          <a:p>
            <a:pPr>
              <a:defRPr/>
            </a:pPr>
            <a:fld id="{541C1CC2-F174-4454-A132-B2E38317F9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2162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01228E94-5F8C-4DBF-878B-9A73A5B1985D}" type="slidenum">
              <a:rPr lang="en-GB" smtClean="0">
                <a:ea typeface="SimSun" charset="-122"/>
              </a:rPr>
              <a:pPr/>
              <a:t>38</a:t>
            </a:fld>
            <a:endParaRPr lang="en-GB" smtClean="0">
              <a:ea typeface="SimSun" charset="-122"/>
            </a:endParaRPr>
          </a:p>
        </p:txBody>
      </p:sp>
      <p:sp>
        <p:nvSpPr>
          <p:cNvPr id="8294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94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185693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FC72E87-D56E-4F66-B0B4-DF90A0CE4BB9}" type="slidenum">
              <a:rPr lang="en-GB" smtClean="0">
                <a:ea typeface="SimSun" charset="-122"/>
              </a:rPr>
              <a:pPr/>
              <a:t>42</a:t>
            </a:fld>
            <a:endParaRPr lang="en-GB" smtClean="0">
              <a:ea typeface="SimSun" charset="-122"/>
            </a:endParaRPr>
          </a:p>
        </p:txBody>
      </p:sp>
      <p:sp>
        <p:nvSpPr>
          <p:cNvPr id="9830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830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147008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FC72E87-D56E-4F66-B0B4-DF90A0CE4BB9}" type="slidenum">
              <a:rPr lang="en-GB" smtClean="0">
                <a:ea typeface="SimSun" charset="-122"/>
              </a:rPr>
              <a:pPr/>
              <a:t>44</a:t>
            </a:fld>
            <a:endParaRPr lang="en-GB" smtClean="0">
              <a:ea typeface="SimSun" charset="-122"/>
            </a:endParaRPr>
          </a:p>
        </p:txBody>
      </p:sp>
      <p:sp>
        <p:nvSpPr>
          <p:cNvPr id="9830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830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286764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FC72E87-D56E-4F66-B0B4-DF90A0CE4BB9}" type="slidenum">
              <a:rPr lang="en-GB" smtClean="0">
                <a:ea typeface="SimSun" charset="-122"/>
              </a:rPr>
              <a:pPr/>
              <a:t>45</a:t>
            </a:fld>
            <a:endParaRPr lang="en-GB" smtClean="0">
              <a:ea typeface="SimSun" charset="-122"/>
            </a:endParaRPr>
          </a:p>
        </p:txBody>
      </p:sp>
      <p:sp>
        <p:nvSpPr>
          <p:cNvPr id="9830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8308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459781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881404B-3E50-43FF-80CB-1FF38C492923}" type="slidenum">
              <a:rPr lang="en-GB" smtClean="0">
                <a:ea typeface="SimSun" charset="-122"/>
              </a:rPr>
              <a:pPr/>
              <a:t>47</a:t>
            </a:fld>
            <a:endParaRPr lang="en-GB" smtClean="0">
              <a:ea typeface="SimSun" charset="-122"/>
            </a:endParaRPr>
          </a:p>
        </p:txBody>
      </p:sp>
      <p:sp>
        <p:nvSpPr>
          <p:cNvPr id="12595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5956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900704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57A875A-8453-43E7-89A6-B8BD454A202F}" type="slidenum">
              <a:rPr lang="en-GB" smtClean="0">
                <a:ea typeface="SimSun" charset="-122"/>
              </a:rPr>
              <a:pPr/>
              <a:t>48</a:t>
            </a:fld>
            <a:endParaRPr lang="en-GB" smtClean="0">
              <a:ea typeface="SimSun" charset="-122"/>
            </a:endParaRPr>
          </a:p>
        </p:txBody>
      </p:sp>
      <p:sp>
        <p:nvSpPr>
          <p:cNvPr id="12697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6980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975869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7374F1A-0AC5-487D-AA68-D8A86920554E}" type="slidenum">
              <a:rPr lang="en-GB" smtClean="0">
                <a:ea typeface="SimSun" charset="-122"/>
              </a:rPr>
              <a:pPr/>
              <a:t>49</a:t>
            </a:fld>
            <a:endParaRPr lang="en-GB" smtClean="0">
              <a:ea typeface="SimSun" charset="-122"/>
            </a:endParaRPr>
          </a:p>
        </p:txBody>
      </p:sp>
      <p:sp>
        <p:nvSpPr>
          <p:cNvPr id="13005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005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39901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8301A49-5D19-45A2-85E7-6C6F91FDBB0F}" type="slidenum">
              <a:rPr lang="en-GB" smtClean="0">
                <a:ea typeface="SimSun" charset="-122"/>
              </a:rPr>
              <a:pPr/>
              <a:t>55</a:t>
            </a:fld>
            <a:endParaRPr lang="en-GB" smtClean="0">
              <a:ea typeface="SimSun" charset="-122"/>
            </a:endParaRPr>
          </a:p>
        </p:txBody>
      </p:sp>
      <p:sp>
        <p:nvSpPr>
          <p:cNvPr id="13312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312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789245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8301A49-5D19-45A2-85E7-6C6F91FDBB0F}" type="slidenum">
              <a:rPr lang="en-GB" smtClean="0">
                <a:ea typeface="SimSun" charset="-122"/>
              </a:rPr>
              <a:pPr/>
              <a:t>56</a:t>
            </a:fld>
            <a:endParaRPr lang="en-GB" smtClean="0">
              <a:ea typeface="SimSun" charset="-122"/>
            </a:endParaRPr>
          </a:p>
        </p:txBody>
      </p:sp>
      <p:sp>
        <p:nvSpPr>
          <p:cNvPr id="13312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312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79529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pPr>
              <a:defRPr/>
            </a:pPr>
            <a:fld id="{9C7DE668-6227-420F-9543-8ADE2FFFB240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FED247-7DA6-45F1-9342-C95958BD1A02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C89C9D-E1E9-48AC-B2BE-761B97C79D9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263" y="-1588"/>
            <a:ext cx="8012112" cy="1373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884613" cy="44164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6613" y="1600200"/>
            <a:ext cx="3884612" cy="44164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42915-9027-42F0-88B9-2CDF87DFF73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-487363"/>
            <a:ext cx="8240712" cy="190182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6425" cy="21494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02075"/>
            <a:ext cx="8226425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7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48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41DDF-CFF5-47D1-B426-A90FD2CDDAC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endParaRPr lang="en-GB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4DCDB9CD-81A6-443E-9823-7CB40F43831F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pPr>
              <a:defRPr/>
            </a:pPr>
            <a:fld id="{62A9C713-F302-4CFD-8E60-F54AC39E11B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DCB30B-1D19-4107-8AB5-2A72F63962B3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AD65E6-D7DB-49EB-B530-5CD0379CE15B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endParaRPr lang="en-GB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EAEDAD7F-2D5A-46F3-B005-DEBD25B48CAC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B1949A-CBE9-4E92-8EA4-0AD329BB616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endParaRPr lang="en-GB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10BF8B98-4091-4FCE-BF41-7ED446EC521E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en-GB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endParaRPr lang="en-GB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C29873C2-567B-4BF8-83FB-FE0535141EA9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en-GB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E9FE492-8211-401F-999C-23D501AC6A3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</p:sldLayoutIdLst>
  <p:transition spd="med">
    <p:fade thruBlk="1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s-vfu.ru/universitet/rukovodstvo-i-struktura/instituty/flf/kry/" TargetMode="External"/><Relationship Id="rId3" Type="http://schemas.openxmlformats.org/officeDocument/2006/relationships/image" Target="../media/image35.jpeg"/><Relationship Id="rId7" Type="http://schemas.openxmlformats.org/officeDocument/2006/relationships/hyperlink" Target="http://s-vfu.ru/universitet/rukovodstvo-i-struktura/instituty/flf/kafedra-reklamy-i-svyazi-s-obshchestvennostyu/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-vfu.ru/universitet/rukovodstvo-i-struktura/instituty/flf/kafedra-metodiki-prepodavaniya-russkogo-yazyka-i-literatury/" TargetMode="External"/><Relationship Id="rId11" Type="http://schemas.openxmlformats.org/officeDocument/2006/relationships/hyperlink" Target="http://s-vfu.ru/universitet/rukovodstvo-i-struktura/instituty/flf/kafedra-zhurnalistiki/" TargetMode="External"/><Relationship Id="rId5" Type="http://schemas.openxmlformats.org/officeDocument/2006/relationships/image" Target="../media/image37.jpeg"/><Relationship Id="rId10" Type="http://schemas.openxmlformats.org/officeDocument/2006/relationships/image" Target="../media/image38.jpg"/><Relationship Id="rId4" Type="http://schemas.openxmlformats.org/officeDocument/2006/relationships/image" Target="../media/image36.jpeg"/><Relationship Id="rId9" Type="http://schemas.openxmlformats.org/officeDocument/2006/relationships/hyperlink" Target="http://s-vfu.ru/universitet/rukovodstvo-i-struktura/instituty/flf/kafedra-obshchego-yazykoznaniya-i-ritoriki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hyperlink" Target="http://s-vfu.ru/universitet/rukovodstvo-i-struktura/instituty/flf/kr-i-zl/" TargetMode="External"/><Relationship Id="rId4" Type="http://schemas.openxmlformats.org/officeDocument/2006/relationships/hyperlink" Target="http://s-vfu.ru/universitet/rukovodstvo-i-struktura/instituty/flf/the-department-of-russian-as-inorstranno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jpeg"/><Relationship Id="rId7" Type="http://schemas.openxmlformats.org/officeDocument/2006/relationships/image" Target="../media/image48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g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hyperlink" Target="http://s-vfu.ru/universitet/rukovodstvo-i-struktura/instituty/flf/kry/" TargetMode="External"/><Relationship Id="rId7" Type="http://schemas.openxmlformats.org/officeDocument/2006/relationships/image" Target="../media/image56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60.pn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jpg"/><Relationship Id="rId5" Type="http://schemas.openxmlformats.org/officeDocument/2006/relationships/image" Target="../media/image73.png"/><Relationship Id="rId4" Type="http://schemas.openxmlformats.org/officeDocument/2006/relationships/image" Target="../media/image7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png"/><Relationship Id="rId7" Type="http://schemas.openxmlformats.org/officeDocument/2006/relationships/image" Target="../media/image79.jpeg"/><Relationship Id="rId2" Type="http://schemas.openxmlformats.org/officeDocument/2006/relationships/hyperlink" Target="http://www.s-vfu.ru/pps/list.php?SECTION_ID=96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hyperlink" Target="http://s-vfu.ru/universitet/rukovodstvo-i-struktura/instituty/flf/kr-i-zl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jpg"/><Relationship Id="rId4" Type="http://schemas.openxmlformats.org/officeDocument/2006/relationships/hyperlink" Target="http://s-vfu.ru/user/user.php?id=719389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g"/><Relationship Id="rId13" Type="http://schemas.openxmlformats.org/officeDocument/2006/relationships/image" Target="../media/image95.jpeg"/><Relationship Id="rId3" Type="http://schemas.openxmlformats.org/officeDocument/2006/relationships/image" Target="../media/image86.png"/><Relationship Id="rId7" Type="http://schemas.openxmlformats.org/officeDocument/2006/relationships/image" Target="../media/image89.jpg"/><Relationship Id="rId12" Type="http://schemas.openxmlformats.org/officeDocument/2006/relationships/image" Target="../media/image94.jpeg"/><Relationship Id="rId2" Type="http://schemas.openxmlformats.org/officeDocument/2006/relationships/hyperlink" Target="http://s-vfu.ru/universitet/rukovodstvo-i-struktura/instituty/flf/kafedra-obshchego-yazykoznaniya-i-ritoriki/" TargetMode="External"/><Relationship Id="rId16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g"/><Relationship Id="rId11" Type="http://schemas.openxmlformats.org/officeDocument/2006/relationships/image" Target="../media/image93.jpg"/><Relationship Id="rId5" Type="http://schemas.openxmlformats.org/officeDocument/2006/relationships/image" Target="../media/image87.jpeg"/><Relationship Id="rId15" Type="http://schemas.openxmlformats.org/officeDocument/2006/relationships/image" Target="../media/image97.jpeg"/><Relationship Id="rId10" Type="http://schemas.openxmlformats.org/officeDocument/2006/relationships/image" Target="../media/image92.jpg"/><Relationship Id="rId4" Type="http://schemas.openxmlformats.org/officeDocument/2006/relationships/hyperlink" Target="http://s-vfu.ru/user/user.php?id=724196" TargetMode="External"/><Relationship Id="rId9" Type="http://schemas.openxmlformats.org/officeDocument/2006/relationships/image" Target="../media/image91.jpg"/><Relationship Id="rId14" Type="http://schemas.openxmlformats.org/officeDocument/2006/relationships/image" Target="../media/image9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jpg"/><Relationship Id="rId4" Type="http://schemas.openxmlformats.org/officeDocument/2006/relationships/image" Target="../media/image10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http://s-vfu.ru/universitet/rukovodstvo-i-struktura/instituty/flf/kafedra-reklamy-i-svyazi-s-obshchestvennostyu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-vfu.ru/user/user.php?id=723996" TargetMode="External"/><Relationship Id="rId4" Type="http://schemas.openxmlformats.org/officeDocument/2006/relationships/image" Target="../media/image10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09.jpeg"/><Relationship Id="rId3" Type="http://schemas.openxmlformats.org/officeDocument/2006/relationships/image" Target="../media/image104.png"/><Relationship Id="rId7" Type="http://schemas.openxmlformats.org/officeDocument/2006/relationships/image" Target="../media/image106.png"/><Relationship Id="rId12" Type="http://schemas.openxmlformats.org/officeDocument/2006/relationships/hyperlink" Target="http://s-vfu.ru/universitet/detail.php?ID=7259&amp;ID1=13" TargetMode="External"/><Relationship Id="rId17" Type="http://schemas.openxmlformats.org/officeDocument/2006/relationships/image" Target="../media/image113.jpeg"/><Relationship Id="rId2" Type="http://schemas.openxmlformats.org/officeDocument/2006/relationships/hyperlink" Target="http://s-vfu.ru/universitet/rukovodstvo-i-struktura/instituty/flf/kafedra-metodiki-prepodavaniya-russkogo-yazyka-i-literatury/" TargetMode="External"/><Relationship Id="rId16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-vfu.ru/universitet/rukovodstvo-i-struktura/instituty/flf/vet/detail.php?SECTION_ID=2573&amp;ID=37705" TargetMode="External"/><Relationship Id="rId11" Type="http://schemas.openxmlformats.org/officeDocument/2006/relationships/hyperlink" Target="http://www.s-vfu.ru/mob/user.php?id=723759" TargetMode="External"/><Relationship Id="rId5" Type="http://schemas.openxmlformats.org/officeDocument/2006/relationships/image" Target="../media/image105.png"/><Relationship Id="rId15" Type="http://schemas.openxmlformats.org/officeDocument/2006/relationships/image" Target="../media/image111.jpg"/><Relationship Id="rId10" Type="http://schemas.openxmlformats.org/officeDocument/2006/relationships/hyperlink" Target="http://s-vfu.ru/universitet/rukovodstvo-i-struktura/instituty/flf/news/detail.php?SECTION_ID=&amp;ELEMENT_ID=21507" TargetMode="External"/><Relationship Id="rId4" Type="http://schemas.openxmlformats.org/officeDocument/2006/relationships/hyperlink" Target="http://s-vfu.ru/user/user.php?id=717599" TargetMode="External"/><Relationship Id="rId9" Type="http://schemas.openxmlformats.org/officeDocument/2006/relationships/image" Target="../media/image108.png"/><Relationship Id="rId14" Type="http://schemas.openxmlformats.org/officeDocument/2006/relationships/image" Target="../media/image11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://s-vfu.ru/universitet/rukovodstvo-i-struktura/instituty/flf/kafedra-zhurnalistiki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-vfu.ru/user/user.php?id=726718" TargetMode="External"/><Relationship Id="rId4" Type="http://schemas.openxmlformats.org/officeDocument/2006/relationships/image" Target="../media/image11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hyperlink" Target="http://s-vfu.ru/universitet/rukovodstvo-i-struktura/instituty/flf/kafedra-reklamy-i-svyazi-s-obshchestvennosty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-vfu.ru/user/user.php?id=726129" TargetMode="External"/><Relationship Id="rId5" Type="http://schemas.openxmlformats.org/officeDocument/2006/relationships/image" Target="../media/image123.jpeg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g"/><Relationship Id="rId7" Type="http://schemas.openxmlformats.org/officeDocument/2006/relationships/image" Target="../media/image129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G"/><Relationship Id="rId5" Type="http://schemas.openxmlformats.org/officeDocument/2006/relationships/image" Target="../media/image134.jpg"/><Relationship Id="rId4" Type="http://schemas.openxmlformats.org/officeDocument/2006/relationships/image" Target="../media/image133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08.png"/><Relationship Id="rId7" Type="http://schemas.openxmlformats.org/officeDocument/2006/relationships/image" Target="../media/image138.jpeg"/><Relationship Id="rId2" Type="http://schemas.openxmlformats.org/officeDocument/2006/relationships/hyperlink" Target="http://s-vfu.ru/universitet/rukovodstvo-i-struktura/instituty/flf/the-department-of-russian-as-inorstranno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hyperlink" Target="http://s-vfu.ru/universitet/detail.php?ID=7259&amp;ID1=13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10" Type="http://schemas.openxmlformats.org/officeDocument/2006/relationships/image" Target="../media/image157.jpeg"/><Relationship Id="rId4" Type="http://schemas.openxmlformats.org/officeDocument/2006/relationships/image" Target="../media/image151.jpeg"/><Relationship Id="rId9" Type="http://schemas.openxmlformats.org/officeDocument/2006/relationships/image" Target="../media/image15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7" Type="http://schemas.openxmlformats.org/officeDocument/2006/relationships/image" Target="../media/image163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eg"/><Relationship Id="rId3" Type="http://schemas.openxmlformats.org/officeDocument/2006/relationships/image" Target="../media/image165.jpeg"/><Relationship Id="rId7" Type="http://schemas.openxmlformats.org/officeDocument/2006/relationships/image" Target="../media/image169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8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Relationship Id="rId9" Type="http://schemas.openxmlformats.org/officeDocument/2006/relationships/image" Target="../media/image18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4" Type="http://schemas.openxmlformats.org/officeDocument/2006/relationships/image" Target="../media/image18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8.jpeg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3.jpeg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7.jpeg"/><Relationship Id="rId5" Type="http://schemas.openxmlformats.org/officeDocument/2006/relationships/image" Target="../media/image196.jpeg"/><Relationship Id="rId4" Type="http://schemas.openxmlformats.org/officeDocument/2006/relationships/image" Target="../media/image19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0.jpeg"/><Relationship Id="rId5" Type="http://schemas.openxmlformats.org/officeDocument/2006/relationships/image" Target="../media/image173.jpeg"/><Relationship Id="rId4" Type="http://schemas.openxmlformats.org/officeDocument/2006/relationships/image" Target="../media/image199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jpeg"/><Relationship Id="rId3" Type="http://schemas.openxmlformats.org/officeDocument/2006/relationships/image" Target="../media/image201.jpeg"/><Relationship Id="rId7" Type="http://schemas.openxmlformats.org/officeDocument/2006/relationships/image" Target="../media/image20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4.jpeg"/><Relationship Id="rId5" Type="http://schemas.openxmlformats.org/officeDocument/2006/relationships/image" Target="../media/image203.jpeg"/><Relationship Id="rId4" Type="http://schemas.openxmlformats.org/officeDocument/2006/relationships/image" Target="../media/image20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jpeg"/><Relationship Id="rId3" Type="http://schemas.openxmlformats.org/officeDocument/2006/relationships/image" Target="../media/image208.jpeg"/><Relationship Id="rId7" Type="http://schemas.openxmlformats.org/officeDocument/2006/relationships/image" Target="../media/image212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1.jpeg"/><Relationship Id="rId5" Type="http://schemas.openxmlformats.org/officeDocument/2006/relationships/image" Target="../media/image210.jpeg"/><Relationship Id="rId4" Type="http://schemas.openxmlformats.org/officeDocument/2006/relationships/image" Target="../media/image209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7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16.png"/><Relationship Id="rId11" Type="http://schemas.openxmlformats.org/officeDocument/2006/relationships/image" Target="../media/image221.jpeg"/><Relationship Id="rId5" Type="http://schemas.openxmlformats.org/officeDocument/2006/relationships/image" Target="../media/image215.jpeg"/><Relationship Id="rId10" Type="http://schemas.openxmlformats.org/officeDocument/2006/relationships/image" Target="../media/image220.jpeg"/><Relationship Id="rId4" Type="http://schemas.openxmlformats.org/officeDocument/2006/relationships/image" Target="../media/image214.jpeg"/><Relationship Id="rId9" Type="http://schemas.openxmlformats.org/officeDocument/2006/relationships/image" Target="../media/image21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7" Type="http://schemas.openxmlformats.org/officeDocument/2006/relationships/image" Target="../media/image227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6.jpeg"/><Relationship Id="rId5" Type="http://schemas.openxmlformats.org/officeDocument/2006/relationships/image" Target="../media/image225.jpeg"/><Relationship Id="rId4" Type="http://schemas.openxmlformats.org/officeDocument/2006/relationships/image" Target="../media/image22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2.jpeg"/><Relationship Id="rId5" Type="http://schemas.openxmlformats.org/officeDocument/2006/relationships/image" Target="../media/image231.jpeg"/><Relationship Id="rId4" Type="http://schemas.openxmlformats.org/officeDocument/2006/relationships/image" Target="../media/image230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jpeg"/><Relationship Id="rId3" Type="http://schemas.openxmlformats.org/officeDocument/2006/relationships/image" Target="../media/image234.jpeg"/><Relationship Id="rId7" Type="http://schemas.openxmlformats.org/officeDocument/2006/relationships/image" Target="../media/image238.jpe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7.jpeg"/><Relationship Id="rId5" Type="http://schemas.openxmlformats.org/officeDocument/2006/relationships/image" Target="../media/image236.jpeg"/><Relationship Id="rId4" Type="http://schemas.openxmlformats.org/officeDocument/2006/relationships/image" Target="../media/image235.jpeg"/><Relationship Id="rId9" Type="http://schemas.openxmlformats.org/officeDocument/2006/relationships/image" Target="../media/image24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Гость\Рабочий стол\Филфак. Фотки\Студенты\f7629b829440dae27720646e5fad7f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290"/>
            <a:ext cx="8643998" cy="635798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214290"/>
            <a:ext cx="7929618" cy="100013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Северо-восточный федеральный университет</a:t>
            </a:r>
            <a:br>
              <a:rPr lang="ru-RU" dirty="0" smtClean="0"/>
            </a:br>
            <a:r>
              <a:rPr lang="ru-RU" sz="4000" dirty="0" smtClean="0">
                <a:solidFill>
                  <a:schemeClr val="bg2">
                    <a:lumMod val="75000"/>
                  </a:schemeClr>
                </a:solidFill>
              </a:rPr>
              <a:t>Филологический факультет</a:t>
            </a:r>
            <a:endParaRPr lang="ru-RU" sz="40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38" y="1937201"/>
            <a:ext cx="7896225" cy="48958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63" y="-315416"/>
            <a:ext cx="7867650" cy="2543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17093" y="1823025"/>
            <a:ext cx="1755307" cy="3385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/>
              <a:t>Дружинина М. Ф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64456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88640"/>
            <a:ext cx="8048625" cy="51911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924944"/>
            <a:ext cx="5688632" cy="3835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8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8" y="306888"/>
            <a:ext cx="2052466" cy="31197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450" y="908021"/>
            <a:ext cx="1553035" cy="22130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1" y="307231"/>
            <a:ext cx="2102767" cy="31541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667" y="3549855"/>
            <a:ext cx="2381333" cy="27283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698" y="3546716"/>
            <a:ext cx="1943542" cy="273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81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36554"/>
            <a:ext cx="7467600" cy="11430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Начиная 70-х годов, факультет начал сотрудничать с зарубежными вузами 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90" y="1528192"/>
            <a:ext cx="1724946" cy="23808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958" y="1528193"/>
            <a:ext cx="2385054" cy="23808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57670"/>
            <a:ext cx="4222812" cy="28152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234" y="1528192"/>
            <a:ext cx="3969230" cy="25767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233" y="4197290"/>
            <a:ext cx="3969231" cy="257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6005" y="444345"/>
            <a:ext cx="8511989" cy="565253"/>
          </a:xfrm>
        </p:spPr>
        <p:txBody>
          <a:bodyPr/>
          <a:lstStyle/>
          <a:p>
            <a:pPr algn="ctr"/>
            <a:r>
              <a:rPr lang="ru-RU" dirty="0">
                <a:latin typeface="Franklin Gothic Medium Cond" panose="020B0606030402020204" pitchFamily="34" charset="0"/>
              </a:rPr>
              <a:t>Модернизация преподавания русского языка в вузе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49" y="1050104"/>
            <a:ext cx="7886700" cy="325111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dirty="0"/>
              <a:t>Преподаватели, работавшие и работающие за рубежом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97692" y="2541126"/>
            <a:ext cx="1231078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spcBef>
                <a:spcPts val="900"/>
              </a:spcBef>
              <a:spcAft>
                <a:spcPts val="450"/>
              </a:spcAft>
            </a:pPr>
            <a:r>
              <a:rPr lang="ru-RU" kern="0" spc="-15" dirty="0">
                <a:solidFill>
                  <a:srgbClr val="FF0000"/>
                </a:solidFill>
                <a:latin typeface="Franklin Gothic Medium Cond" panose="020B06060304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Мария Сергеевна Соловьева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1" t="10270" r="6079" b="-1"/>
          <a:stretch/>
        </p:blipFill>
        <p:spPr>
          <a:xfrm>
            <a:off x="484508" y="1701403"/>
            <a:ext cx="1258645" cy="1378003"/>
          </a:xfrm>
          <a:prstGeom prst="rect">
            <a:avLst/>
          </a:prstGeom>
        </p:spPr>
      </p:pic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4" t="5961" b="12523"/>
          <a:stretch/>
        </p:blipFill>
        <p:spPr>
          <a:xfrm>
            <a:off x="1867682" y="3360143"/>
            <a:ext cx="1258645" cy="136591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264273" y="4162841"/>
            <a:ext cx="1231078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spcBef>
                <a:spcPts val="900"/>
              </a:spcBef>
              <a:spcAft>
                <a:spcPts val="450"/>
              </a:spcAft>
            </a:pPr>
            <a:r>
              <a:rPr lang="ru-RU" kern="0" spc="-15" dirty="0" err="1">
                <a:solidFill>
                  <a:srgbClr val="FF0000"/>
                </a:solidFill>
                <a:latin typeface="Franklin Gothic Medium Cond" panose="020B06060304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Гемогенова</a:t>
            </a:r>
            <a:r>
              <a:rPr lang="ru-RU" kern="0" spc="-15" dirty="0">
                <a:solidFill>
                  <a:srgbClr val="FF0000"/>
                </a:solidFill>
                <a:latin typeface="Franklin Gothic Medium Cond" panose="020B06060304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Ирина Николаевна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6" r="4573" b="11824"/>
          <a:stretch/>
        </p:blipFill>
        <p:spPr>
          <a:xfrm>
            <a:off x="3227375" y="1750074"/>
            <a:ext cx="1258645" cy="137398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693825" y="2533466"/>
            <a:ext cx="1593684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spcBef>
                <a:spcPts val="900"/>
              </a:spcBef>
              <a:spcAft>
                <a:spcPts val="450"/>
              </a:spcAft>
            </a:pPr>
            <a:r>
              <a:rPr lang="ru-RU" kern="0" spc="-15" dirty="0" err="1">
                <a:solidFill>
                  <a:srgbClr val="FF0000"/>
                </a:solidFill>
                <a:latin typeface="Franklin Gothic Medium Cond" panose="020B06060304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Липинская</a:t>
            </a:r>
            <a:r>
              <a:rPr lang="ru-RU" kern="0" spc="-15" dirty="0">
                <a:solidFill>
                  <a:srgbClr val="FF0000"/>
                </a:solidFill>
                <a:latin typeface="Franklin Gothic Medium Cond" panose="020B06060304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Ирина </a:t>
            </a:r>
            <a:r>
              <a:rPr lang="ru-RU" kern="0" spc="-15" dirty="0">
                <a:solidFill>
                  <a:srgbClr val="FF0000"/>
                </a:solidFill>
                <a:latin typeface="Franklin Gothic Medium Cond" panose="020B0606030402020204" pitchFamily="34" charset="0"/>
                <a:cs typeface="Times New Roman" panose="02020603050405020304" pitchFamily="18" charset="0"/>
              </a:rPr>
              <a:t>Александровна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89"/>
          <a:stretch/>
        </p:blipFill>
        <p:spPr>
          <a:xfrm>
            <a:off x="4859680" y="3380380"/>
            <a:ext cx="1258645" cy="1357847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196653" y="4136828"/>
            <a:ext cx="1484222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spcBef>
                <a:spcPts val="900"/>
              </a:spcBef>
              <a:spcAft>
                <a:spcPts val="450"/>
              </a:spcAft>
            </a:pPr>
            <a:r>
              <a:rPr lang="ru-RU" kern="0" dirty="0">
                <a:solidFill>
                  <a:srgbClr val="FF0000"/>
                </a:solidFill>
                <a:latin typeface="Franklin Gothic Medium Cond" panose="020B06060304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Светлана Романовна </a:t>
            </a:r>
            <a:r>
              <a:rPr lang="ru-RU" kern="0" dirty="0">
                <a:solidFill>
                  <a:srgbClr val="FF0000"/>
                </a:solidFill>
                <a:latin typeface="Franklin Gothic Medium Cond" panose="020B0606030402020204" pitchFamily="34" charset="0"/>
                <a:cs typeface="Times New Roman" panose="02020603050405020304" pitchFamily="18" charset="0"/>
              </a:rPr>
              <a:t>Прибылых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43"/>
          <a:stretch/>
        </p:blipFill>
        <p:spPr>
          <a:xfrm>
            <a:off x="6305281" y="1801973"/>
            <a:ext cx="1258645" cy="1361964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7771731" y="2533466"/>
            <a:ext cx="1200148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  <a:spcBef>
                <a:spcPts val="900"/>
              </a:spcBef>
              <a:spcAft>
                <a:spcPts val="450"/>
              </a:spcAft>
            </a:pPr>
            <a:r>
              <a:rPr lang="ru-RU" kern="0" spc="-15" dirty="0">
                <a:solidFill>
                  <a:srgbClr val="FF0000"/>
                </a:solidFill>
                <a:latin typeface="Franklin Gothic Medium Cond" panose="020B06060304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Екатерина Петровна </a:t>
            </a:r>
            <a:r>
              <a:rPr lang="ru-RU" kern="0" spc="-15" dirty="0">
                <a:solidFill>
                  <a:srgbClr val="FF0000"/>
                </a:solidFill>
                <a:latin typeface="Franklin Gothic Medium Cond" panose="020B0606030402020204" pitchFamily="34" charset="0"/>
                <a:cs typeface="Times New Roman" panose="02020603050405020304" pitchFamily="18" charset="0"/>
              </a:rPr>
              <a:t>Неустроева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766476" y="5557620"/>
            <a:ext cx="1484222" cy="1073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kern="0" dirty="0" err="1" smtClean="0">
                <a:solidFill>
                  <a:srgbClr val="FF0000"/>
                </a:solidFill>
                <a:latin typeface="Franklin Gothic Medium Cond" panose="020B06060304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Желобцова</a:t>
            </a:r>
            <a:r>
              <a:rPr lang="ru-RU" kern="0" dirty="0" smtClean="0">
                <a:solidFill>
                  <a:srgbClr val="FF0000"/>
                </a:solidFill>
                <a:latin typeface="Franklin Gothic Medium Cond" panose="020B06060304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Светлана Федотовна</a:t>
            </a:r>
            <a:endParaRPr lang="ru-RU" dirty="0"/>
          </a:p>
          <a:p>
            <a:endParaRPr lang="ru-RU" sz="975" b="1" dirty="0">
              <a:latin typeface="Myriad Pro" panose="020B0503030403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264272" y="5181963"/>
            <a:ext cx="1231079" cy="392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75" b="1" dirty="0">
                <a:latin typeface="Myriad Pro" panose="020B0503030403020204" pitchFamily="34" charset="0"/>
              </a:rPr>
              <a:t>кафедра «Русский язык» доцент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7771731" y="3275473"/>
            <a:ext cx="1200148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75" b="1" dirty="0">
                <a:latin typeface="Myriad Pro" panose="020B0503030403020204" pitchFamily="34" charset="0"/>
              </a:rPr>
              <a:t>кафедра «Русский язык как иностранный» ассистент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952" y="4872902"/>
            <a:ext cx="130492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88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69631"/>
            <a:ext cx="3104862" cy="2066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56" y="3875761"/>
            <a:ext cx="1872208" cy="2809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28" y="419582"/>
            <a:ext cx="2346166" cy="3133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385701"/>
            <a:ext cx="3498575" cy="26239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4256" y="19472"/>
            <a:ext cx="2407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u="sng" dirty="0">
                <a:hlinkClick r:id="rId6"/>
              </a:rPr>
              <a:t>Кафедра "Методика преподавания русского языка и литературы"</a:t>
            </a:r>
            <a:endParaRPr lang="ru-RU" sz="1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292080" y="-2232"/>
            <a:ext cx="36222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>
                <a:solidFill>
                  <a:srgbClr val="1E68B0"/>
                </a:solidFill>
                <a:latin typeface="arial" panose="020B0604020202020204" pitchFamily="34" charset="0"/>
                <a:hlinkClick r:id="rId7"/>
              </a:rPr>
              <a:t>кафедра "Реклама и связи с общественностью"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42286" y="3650298"/>
            <a:ext cx="161614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u="sng" dirty="0">
                <a:solidFill>
                  <a:srgbClr val="1E68B0"/>
                </a:solidFill>
                <a:latin typeface="arial" panose="020B0604020202020204" pitchFamily="34" charset="0"/>
                <a:hlinkClick r:id="rId8"/>
              </a:rPr>
              <a:t>кафедра "Русский язык</a:t>
            </a:r>
            <a:r>
              <a:rPr lang="ru-RU" sz="900" u="sng" dirty="0">
                <a:solidFill>
                  <a:srgbClr val="1E68B0"/>
                </a:solidFill>
                <a:latin typeface="arial" panose="020B0604020202020204" pitchFamily="34" charset="0"/>
                <a:hlinkClick r:id="rId8"/>
              </a:rPr>
              <a:t>"</a:t>
            </a:r>
            <a:endParaRPr lang="ru-RU" sz="9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626894" y="2130605"/>
            <a:ext cx="34247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>
                <a:solidFill>
                  <a:schemeClr val="tx1"/>
                </a:solidFill>
                <a:latin typeface="arial" panose="020B0604020202020204" pitchFamily="34" charset="0"/>
                <a:hlinkClick r:id="rId9"/>
              </a:rPr>
              <a:t>кафедра "Общее языкознание и риторика"</a:t>
            </a:r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887" y="3773408"/>
            <a:ext cx="3517260" cy="2607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5951726" y="3395354"/>
            <a:ext cx="2933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u="sng" dirty="0">
                <a:solidFill>
                  <a:srgbClr val="1E68B0"/>
                </a:solidFill>
                <a:latin typeface="arial" panose="020B0604020202020204" pitchFamily="34" charset="0"/>
                <a:hlinkClick r:id="rId11"/>
              </a:rPr>
              <a:t>Кафедра "Журналистика"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959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47" y="93984"/>
            <a:ext cx="5246088" cy="29715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506721"/>
            <a:ext cx="2920752" cy="438307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673226" y="153507"/>
            <a:ext cx="37953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u="sng" dirty="0">
                <a:solidFill>
                  <a:srgbClr val="1E68B0"/>
                </a:solidFill>
                <a:latin typeface="arial" panose="020B0604020202020204" pitchFamily="34" charset="0"/>
                <a:hlinkClick r:id="rId4"/>
              </a:rPr>
              <a:t>кафедра "Русский язык как иностранный"</a:t>
            </a:r>
            <a:endParaRPr lang="ru-RU" sz="1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48842" y="3065491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u="sng" dirty="0">
                <a:solidFill>
                  <a:srgbClr val="1E68B0"/>
                </a:solidFill>
                <a:latin typeface="arial" panose="020B0604020202020204" pitchFamily="34" charset="0"/>
                <a:hlinkClick r:id="rId5"/>
              </a:rPr>
              <a:t>Кафедра "Русская и зарубежная литература"</a:t>
            </a:r>
            <a:endParaRPr lang="ru-RU" sz="1600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69" y="3404045"/>
            <a:ext cx="4937946" cy="2971507"/>
          </a:xfrm>
        </p:spPr>
      </p:pic>
    </p:spTree>
    <p:extLst>
      <p:ext uri="{BB962C8B-B14F-4D97-AF65-F5344CB8AC3E}">
        <p14:creationId xmlns:p14="http://schemas.microsoft.com/office/powerpoint/2010/main" val="274214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496944" cy="6432458"/>
          </a:xfrm>
        </p:spPr>
      </p:pic>
    </p:spTree>
    <p:extLst>
      <p:ext uri="{BB962C8B-B14F-4D97-AF65-F5344CB8AC3E}">
        <p14:creationId xmlns:p14="http://schemas.microsoft.com/office/powerpoint/2010/main" val="46551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23506" y="2384071"/>
            <a:ext cx="19282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00000"/>
                </a:solidFill>
                <a:latin typeface="arial" panose="020B0604020202020204" pitchFamily="34" charset="0"/>
              </a:rPr>
              <a:t>НИКОЛАЙ </a:t>
            </a:r>
            <a:r>
              <a:rPr lang="ru-RU" sz="11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ГЕОРГИЕВИЧ САМСОНОВ</a:t>
            </a:r>
            <a:r>
              <a:rPr lang="ru-RU" sz="1100" dirty="0" smtClean="0"/>
              <a:t>(</a:t>
            </a:r>
            <a:endParaRPr lang="ru-RU" sz="11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662" y="172980"/>
            <a:ext cx="1127987" cy="180703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662" y="2026738"/>
            <a:ext cx="1127987" cy="165240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217" y="184172"/>
            <a:ext cx="1216168" cy="180703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667" y="2026738"/>
            <a:ext cx="1201886" cy="168468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539" y="193830"/>
            <a:ext cx="1669628" cy="225399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346" y="191069"/>
            <a:ext cx="1657619" cy="225675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0900"/>
            <a:ext cx="2333732" cy="3487633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89226" y="3678533"/>
            <a:ext cx="34823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Linux Libertine"/>
              </a:rPr>
              <a:t>Самсонов </a:t>
            </a:r>
            <a:r>
              <a:rPr lang="ru-RU" sz="1600" dirty="0">
                <a:solidFill>
                  <a:srgbClr val="000000"/>
                </a:solidFill>
                <a:latin typeface="Linux Libertine"/>
              </a:rPr>
              <a:t>Николай Георгиевич</a:t>
            </a:r>
            <a:endParaRPr lang="ru-RU" sz="1600" b="0" i="0" dirty="0">
              <a:solidFill>
                <a:srgbClr val="000000"/>
              </a:solidFill>
              <a:effectLst/>
              <a:latin typeface="Linux Libertine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34591" y="2501279"/>
            <a:ext cx="3444576" cy="2127472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141480" y="4017085"/>
            <a:ext cx="53666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    Профессор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</a:rPr>
              <a:t>, кандидат филологических наук, языковед, филолог (славист, русист</a:t>
            </a: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).Р</a:t>
            </a:r>
            <a:r>
              <a:rPr lang="ru-RU" sz="1200" dirty="0" smtClean="0">
                <a:solidFill>
                  <a:srgbClr val="343844"/>
                </a:solidFill>
                <a:latin typeface="arial" panose="020B0604020202020204" pitchFamily="34" charset="0"/>
              </a:rPr>
              <a:t>одился </a:t>
            </a:r>
            <a:r>
              <a:rPr lang="ru-RU" sz="1200" dirty="0">
                <a:solidFill>
                  <a:srgbClr val="343844"/>
                </a:solidFill>
                <a:latin typeface="arial" panose="020B0604020202020204" pitchFamily="34" charset="0"/>
              </a:rPr>
              <a:t>23 июля 1925 года в с. </a:t>
            </a:r>
            <a:r>
              <a:rPr lang="ru-RU" sz="1200" dirty="0" err="1">
                <a:solidFill>
                  <a:srgbClr val="343844"/>
                </a:solidFill>
                <a:latin typeface="arial" panose="020B0604020202020204" pitchFamily="34" charset="0"/>
              </a:rPr>
              <a:t>Аммосовка</a:t>
            </a:r>
            <a:r>
              <a:rPr lang="ru-RU" sz="1200" dirty="0">
                <a:solidFill>
                  <a:srgbClr val="343844"/>
                </a:solidFill>
                <a:latin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343844"/>
                </a:solidFill>
                <a:latin typeface="arial" panose="020B0604020202020204" pitchFamily="34" charset="0"/>
              </a:rPr>
              <a:t>Нюрбинского</a:t>
            </a:r>
            <a:r>
              <a:rPr lang="ru-RU" sz="1200" dirty="0">
                <a:solidFill>
                  <a:srgbClr val="343844"/>
                </a:solidFill>
                <a:latin typeface="arial" panose="020B0604020202020204" pitchFamily="34" charset="0"/>
              </a:rPr>
              <a:t> района в семье учителей. В мае 1943 года, будучи студентом Якутского учительского института, ушел защищать Родину. В составе 96-го отдельного истребительно-противотанкового батальона 7-го механизированного Краснознаменного ордена Суворова корпуса II-</a:t>
            </a:r>
            <a:r>
              <a:rPr lang="ru-RU" sz="1200" dirty="0" err="1">
                <a:solidFill>
                  <a:srgbClr val="343844"/>
                </a:solidFill>
                <a:latin typeface="arial" panose="020B0604020202020204" pitchFamily="34" charset="0"/>
              </a:rPr>
              <a:t>го</a:t>
            </a:r>
            <a:r>
              <a:rPr lang="ru-RU" sz="1200" dirty="0">
                <a:solidFill>
                  <a:srgbClr val="343844"/>
                </a:solidFill>
                <a:latin typeface="arial" panose="020B0604020202020204" pitchFamily="34" charset="0"/>
              </a:rPr>
              <a:t> Украинского фронта рядовой Самсонов прошел боевой путь по горам и долинам Румынии, по равнинам Венгрии, по городам и селам Болгарии, по населенным пунктам Чехословакии и Австрии. Был фронтовым разведчиком, наводчиком, затем командиром противотанкового орудия. При штурме г. Брно в Чехословакии был ранен. День Победы встретил в освобожденной Праге.</a:t>
            </a:r>
            <a:endParaRPr lang="ru-RU" sz="1200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311" y="4869160"/>
            <a:ext cx="1225228" cy="184244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8316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81" y="3766139"/>
            <a:ext cx="1957994" cy="146849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7240"/>
            <a:ext cx="8640960" cy="68407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050" dirty="0"/>
              <a:t/>
            </a:r>
            <a:br>
              <a:rPr lang="ru-RU" sz="1050" dirty="0"/>
            </a:br>
            <a:r>
              <a:rPr lang="ru-RU" dirty="0" smtClean="0"/>
              <a:t>                                           </a:t>
            </a:r>
            <a:r>
              <a:rPr lang="ru-RU" u="sng" dirty="0">
                <a:hlinkClick r:id="rId3"/>
              </a:rPr>
              <a:t>кафедра "Русский язык"</a:t>
            </a:r>
            <a:endParaRPr lang="ru-RU" dirty="0"/>
          </a:p>
          <a:p>
            <a:pPr marL="0" indent="0">
              <a:buNone/>
            </a:pPr>
            <a:endParaRPr lang="ru-RU" sz="1050" dirty="0" smtClean="0"/>
          </a:p>
          <a:p>
            <a:pPr marL="0" indent="0">
              <a:buNone/>
            </a:pPr>
            <a:endParaRPr lang="ru-RU" sz="1050" dirty="0"/>
          </a:p>
          <a:p>
            <a:pPr marL="0" indent="0">
              <a:buNone/>
            </a:pPr>
            <a:endParaRPr lang="ru-RU" sz="1050" dirty="0" smtClean="0"/>
          </a:p>
          <a:p>
            <a:pPr marL="0" indent="0">
              <a:buNone/>
            </a:pPr>
            <a:endParaRPr lang="ru-RU" sz="1050" dirty="0"/>
          </a:p>
          <a:p>
            <a:pPr marL="0" indent="0">
              <a:buNone/>
            </a:pPr>
            <a:endParaRPr lang="ru-RU" sz="1050" dirty="0" smtClean="0"/>
          </a:p>
          <a:p>
            <a:pPr marL="0" indent="0">
              <a:buNone/>
            </a:pPr>
            <a:endParaRPr lang="ru-RU" sz="1050" dirty="0"/>
          </a:p>
          <a:p>
            <a:pPr marL="0" indent="0">
              <a:buNone/>
            </a:pPr>
            <a:endParaRPr lang="ru-RU" sz="1050" dirty="0" smtClean="0"/>
          </a:p>
          <a:p>
            <a:pPr marL="0" indent="0">
              <a:buNone/>
            </a:pPr>
            <a:endParaRPr lang="ru-RU" sz="1050" dirty="0" smtClean="0"/>
          </a:p>
          <a:p>
            <a:pPr marL="0" indent="0">
              <a:buNone/>
            </a:pPr>
            <a:endParaRPr lang="ru-RU" sz="1050" dirty="0"/>
          </a:p>
          <a:p>
            <a:pPr marL="0" indent="0">
              <a:buNone/>
            </a:pPr>
            <a:endParaRPr lang="ru-RU" sz="1050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840" y="620688"/>
            <a:ext cx="2830616" cy="4010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506" y="3420176"/>
            <a:ext cx="3564317" cy="23598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46" y="2861745"/>
            <a:ext cx="1278295" cy="18087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99" y="553699"/>
            <a:ext cx="1412240" cy="188298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2436686"/>
            <a:ext cx="22318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Тарабукина</a:t>
            </a:r>
            <a:r>
              <a:rPr lang="ru-RU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Марфа Васильевна</a:t>
            </a:r>
            <a:r>
              <a:rPr lang="ru-RU" sz="1000" dirty="0">
                <a:solidFill>
                  <a:srgbClr val="858585"/>
                </a:solidFill>
                <a:latin typeface="arial" panose="020B0604020202020204" pitchFamily="34" charset="0"/>
              </a:rPr>
              <a:t> </a:t>
            </a:r>
            <a:r>
              <a:rPr lang="ru-RU" sz="1000" dirty="0"/>
              <a:t/>
            </a:r>
            <a:br>
              <a:rPr lang="ru-RU" sz="1000" dirty="0"/>
            </a:br>
            <a:r>
              <a:rPr lang="ru-RU" sz="1000" dirty="0">
                <a:solidFill>
                  <a:srgbClr val="343844"/>
                </a:solidFill>
                <a:latin typeface="arial" panose="020B0604020202020204" pitchFamily="34" charset="0"/>
              </a:rPr>
              <a:t>заведующий кафедрой</a:t>
            </a:r>
            <a:endParaRPr lang="ru-RU" sz="1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76075" y="553699"/>
            <a:ext cx="3842183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43844"/>
                </a:solidFill>
                <a:latin typeface="arial" panose="020B0604020202020204" pitchFamily="34" charset="0"/>
              </a:rPr>
              <a:t> </a:t>
            </a:r>
            <a:r>
              <a:rPr lang="ru-RU" sz="1200" dirty="0">
                <a:solidFill>
                  <a:srgbClr val="343844"/>
                </a:solidFill>
                <a:latin typeface="arial" panose="020B0604020202020204" pitchFamily="34" charset="0"/>
              </a:rPr>
              <a:t> </a:t>
            </a:r>
            <a:r>
              <a:rPr lang="ru-RU" sz="1200" dirty="0" smtClean="0">
                <a:solidFill>
                  <a:srgbClr val="343844"/>
                </a:solidFill>
                <a:latin typeface="arial" panose="020B0604020202020204" pitchFamily="34" charset="0"/>
              </a:rPr>
              <a:t>  Одна </a:t>
            </a:r>
            <a:r>
              <a:rPr lang="ru-RU" sz="1200" dirty="0">
                <a:solidFill>
                  <a:srgbClr val="343844"/>
                </a:solidFill>
                <a:latin typeface="arial" panose="020B0604020202020204" pitchFamily="34" charset="0"/>
              </a:rPr>
              <a:t>из ведущих на филологическом факультете - была создана в 1935 году в Якутском педагогическом институте. Тогда на кафедре работали 6 преподавателей без ученых степеней и званий. Рост и становление кафедры неразрывно связаны с развитием высшей школы в Якутии.</a:t>
            </a:r>
          </a:p>
          <a:p>
            <a:r>
              <a:rPr lang="ru-RU" sz="1200" dirty="0">
                <a:solidFill>
                  <a:srgbClr val="343844"/>
                </a:solidFill>
                <a:latin typeface="arial" panose="020B0604020202020204" pitchFamily="34" charset="0"/>
              </a:rPr>
              <a:t>Сегодня на кафедре трудятся 15 преподавателей, среди них 1 профессор, 9 доцентов, 11 кандидатов наук. Более 30 лет кафедру возглавлял профессор Николай Георгиевич Самсонов, заслуженный деятель науки ЯАССР, лауреат Государственной премии Республики Саха в области науки и техники, отличник высшей школы СССР, член Совета по русскому языку при Правительстве Российской Федерации.</a:t>
            </a:r>
            <a:endParaRPr lang="ru-RU" sz="1200" b="0" i="0" dirty="0">
              <a:solidFill>
                <a:srgbClr val="343844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103" y="4697717"/>
            <a:ext cx="1401289" cy="10509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81" y="5305821"/>
            <a:ext cx="1936494" cy="145237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309" y="4689603"/>
            <a:ext cx="1454133" cy="10906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6075" y="5780043"/>
            <a:ext cx="6672440" cy="97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5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64703"/>
            <a:ext cx="8568952" cy="579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8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187" y="1018139"/>
            <a:ext cx="8705626" cy="476502"/>
          </a:xfrm>
        </p:spPr>
        <p:txBody>
          <a:bodyPr>
            <a:normAutofit fontScale="90000"/>
          </a:bodyPr>
          <a:lstStyle/>
          <a:p>
            <a:r>
              <a:rPr lang="ru-RU" sz="2250" b="1" dirty="0"/>
              <a:t>   Общественно значимые мероприятия по поддержке русского языка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3353" y="1401975"/>
            <a:ext cx="5945885" cy="46732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/>
              <a:t>           Кубок дружбы знатоков русского языка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0" t="18570" r="10234" b="8010"/>
          <a:stretch/>
        </p:blipFill>
        <p:spPr>
          <a:xfrm>
            <a:off x="219187" y="1869296"/>
            <a:ext cx="1772661" cy="15233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174" y="1921965"/>
            <a:ext cx="2689109" cy="20168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87" y="3479053"/>
            <a:ext cx="1772661" cy="23653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310" y="3479053"/>
            <a:ext cx="1855802" cy="23653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310" y="1898921"/>
            <a:ext cx="3526615" cy="14937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574" y="4024909"/>
            <a:ext cx="4806239" cy="18195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371" y="2615344"/>
            <a:ext cx="1785602" cy="133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69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2579" y="332656"/>
            <a:ext cx="8681421" cy="516367"/>
          </a:xfrm>
        </p:spPr>
        <p:txBody>
          <a:bodyPr>
            <a:normAutofit fontScale="90000"/>
          </a:bodyPr>
          <a:lstStyle/>
          <a:p>
            <a:r>
              <a:rPr lang="ru-RU" dirty="0"/>
              <a:t>Модернизация преподавания русского языка в вузе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33334" y="2017746"/>
            <a:ext cx="2982558" cy="3672377"/>
          </a:xfrm>
        </p:spPr>
        <p:txBody>
          <a:bodyPr>
            <a:normAutofit fontScale="92500" lnSpcReduction="20000"/>
          </a:bodyPr>
          <a:lstStyle/>
          <a:p>
            <a:pPr marL="257175" indent="-257175">
              <a:buFontTx/>
              <a:buChar char="-"/>
            </a:pPr>
            <a:r>
              <a:rPr lang="ru-RU" dirty="0" smtClean="0"/>
              <a:t>Совет по развитию гуманитарного знания</a:t>
            </a:r>
          </a:p>
          <a:p>
            <a:pPr marL="257175" indent="-257175">
              <a:buFontTx/>
              <a:buChar char="-"/>
            </a:pPr>
            <a:r>
              <a:rPr lang="ru-RU" dirty="0" smtClean="0"/>
              <a:t>Дисциплина «Русский язык и культура речи» для всех направлений подготовки</a:t>
            </a:r>
          </a:p>
          <a:p>
            <a:pPr marL="257175" indent="-257175">
              <a:buFontTx/>
              <a:buChar char="-"/>
            </a:pPr>
            <a:r>
              <a:rPr lang="ru-RU" dirty="0" smtClean="0"/>
              <a:t>Дисциплина «</a:t>
            </a:r>
            <a:r>
              <a:rPr lang="ru-RU" smtClean="0"/>
              <a:t>Русская литература </a:t>
            </a:r>
            <a:r>
              <a:rPr lang="ru-RU" dirty="0" smtClean="0"/>
              <a:t>и художественная культура» для всех направлений подготовки</a:t>
            </a:r>
          </a:p>
          <a:p>
            <a:pPr marL="257175" indent="-257175">
              <a:buFontTx/>
              <a:buChar char="-"/>
            </a:pPr>
            <a:r>
              <a:rPr lang="ru-RU" b="1" dirty="0" smtClean="0">
                <a:effectLst/>
              </a:rPr>
              <a:t>Единый диктант по русскому языку: 83% преподавателей справились с заданием</a:t>
            </a:r>
            <a:r>
              <a:rPr lang="ru-RU" dirty="0" smtClean="0">
                <a:effectLst/>
              </a:rPr>
              <a:t> </a:t>
            </a:r>
            <a:endParaRPr lang="ru-RU" dirty="0" smtClean="0"/>
          </a:p>
          <a:p>
            <a:pPr marL="257175" indent="-257175">
              <a:buFontTx/>
              <a:buChar char="-"/>
            </a:pPr>
            <a:endParaRPr lang="ru-RU" dirty="0" smtClean="0"/>
          </a:p>
          <a:p>
            <a:pPr marL="257175" indent="-257175">
              <a:buFontTx/>
              <a:buChar char="-"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06" y="1052736"/>
            <a:ext cx="5201702" cy="25079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06" y="3865902"/>
            <a:ext cx="5201702" cy="251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6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059" y="1577756"/>
            <a:ext cx="4422782" cy="21013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943" y="3696757"/>
            <a:ext cx="3797898" cy="28293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873" y="3695337"/>
            <a:ext cx="2029978" cy="283077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79512" y="205491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3F3E3E"/>
                </a:solidFill>
                <a:latin typeface="Arial" panose="020B0604020202020204" pitchFamily="34" charset="0"/>
              </a:rPr>
              <a:t>Цель Тотального диктанта</a:t>
            </a:r>
            <a:r>
              <a:rPr lang="ru-RU" dirty="0">
                <a:solidFill>
                  <a:srgbClr val="3F3E3E"/>
                </a:solidFill>
                <a:latin typeface="Arial" panose="020B0604020202020204" pitchFamily="34" charset="0"/>
              </a:rPr>
              <a:t> - заставить людей задуматься, насколько они грамотны, и привить желание эту грамотность повышать.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05880" y="3400746"/>
            <a:ext cx="32831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3F3E3E"/>
                </a:solidFill>
                <a:latin typeface="Arial" panose="020B0604020202020204" pitchFamily="34" charset="0"/>
              </a:rPr>
              <a:t>Девиз Тотального диктанта:</a:t>
            </a:r>
            <a:r>
              <a:rPr lang="ru-RU" dirty="0">
                <a:solidFill>
                  <a:srgbClr val="3F3E3E"/>
                </a:solidFill>
                <a:latin typeface="Arial" panose="020B0604020202020204" pitchFamily="34" charset="0"/>
              </a:rPr>
              <a:t> </a:t>
            </a:r>
            <a:endParaRPr lang="ru-RU" dirty="0" smtClean="0">
              <a:solidFill>
                <a:srgbClr val="3F3E3E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3F3E3E"/>
                </a:solidFill>
                <a:latin typeface="Arial" panose="020B0604020202020204" pitchFamily="34" charset="0"/>
              </a:rPr>
              <a:t>«</a:t>
            </a:r>
            <a:r>
              <a:rPr lang="ru-RU" dirty="0">
                <a:solidFill>
                  <a:srgbClr val="3F3E3E"/>
                </a:solidFill>
                <a:latin typeface="Arial" panose="020B0604020202020204" pitchFamily="34" charset="0"/>
              </a:rPr>
              <a:t>Писать грамотно – это модно!»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164" y="50956"/>
            <a:ext cx="8522299" cy="15197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40" y="4500988"/>
            <a:ext cx="2833616" cy="231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0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39144" y="144016"/>
            <a:ext cx="6170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660099"/>
                </a:solidFill>
                <a:latin typeface="arial" panose="020B0604020202020204" pitchFamily="34" charset="0"/>
                <a:hlinkClick r:id="rId2"/>
              </a:rPr>
              <a:t>Консалтинговый центр лингвистической экспертизы</a:t>
            </a:r>
            <a:endParaRPr lang="ru-RU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33599" y="513348"/>
            <a:ext cx="6742857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343844"/>
                </a:solidFill>
                <a:latin typeface="arial" panose="020B0604020202020204" pitchFamily="34" charset="0"/>
              </a:rPr>
              <a:t>        </a:t>
            </a:r>
            <a:r>
              <a:rPr lang="ru-RU" sz="1600" dirty="0" smtClean="0">
                <a:solidFill>
                  <a:srgbClr val="343844"/>
                </a:solidFill>
                <a:latin typeface="arial" panose="020B0604020202020204" pitchFamily="34" charset="0"/>
              </a:rPr>
              <a:t>С </a:t>
            </a:r>
            <a:r>
              <a:rPr lang="ru-RU" sz="1600" dirty="0">
                <a:solidFill>
                  <a:srgbClr val="343844"/>
                </a:solidFill>
                <a:latin typeface="arial" panose="020B0604020202020204" pitchFamily="34" charset="0"/>
              </a:rPr>
              <a:t>2011 года возглавляет Консалтинговый центр лингвистической экспертизы, структурное подразделение СВФУ, взаимодействующее с силовыми ведомствами РС (Я). Центр проводит лингвистические экспертизы текстов на предмет клеветы, оскорбления, унижения чести и достоинства, возбуждения ненависти или вражды.</a:t>
            </a:r>
          </a:p>
          <a:p>
            <a:r>
              <a:rPr lang="ru-RU" sz="1600" dirty="0" smtClean="0">
                <a:solidFill>
                  <a:srgbClr val="343844"/>
                </a:solidFill>
                <a:latin typeface="arial" panose="020B0604020202020204" pitchFamily="34" charset="0"/>
              </a:rPr>
              <a:t>         В </a:t>
            </a:r>
            <a:r>
              <a:rPr lang="ru-RU" sz="1600" dirty="0">
                <a:solidFill>
                  <a:srgbClr val="343844"/>
                </a:solidFill>
                <a:latin typeface="arial" panose="020B0604020202020204" pitchFamily="34" charset="0"/>
              </a:rPr>
              <a:t>2011 г. приглашена преподавателем в </a:t>
            </a:r>
            <a:r>
              <a:rPr lang="ru-RU" sz="1600" dirty="0" err="1">
                <a:solidFill>
                  <a:srgbClr val="343844"/>
                </a:solidFill>
                <a:latin typeface="arial" panose="020B0604020202020204" pitchFamily="34" charset="0"/>
              </a:rPr>
              <a:t>Цицикарский</a:t>
            </a:r>
            <a:r>
              <a:rPr lang="ru-RU" sz="1600" dirty="0">
                <a:solidFill>
                  <a:srgbClr val="343844"/>
                </a:solidFill>
                <a:latin typeface="arial" panose="020B0604020202020204" pitchFamily="34" charset="0"/>
              </a:rPr>
              <a:t> университет, Китай, согласно договору между СВФУ и </a:t>
            </a:r>
            <a:r>
              <a:rPr lang="ru-RU" sz="1600" dirty="0" err="1">
                <a:solidFill>
                  <a:srgbClr val="343844"/>
                </a:solidFill>
                <a:latin typeface="arial" panose="020B0604020202020204" pitchFamily="34" charset="0"/>
              </a:rPr>
              <a:t>Цицикарским</a:t>
            </a:r>
            <a:r>
              <a:rPr lang="ru-RU" sz="1600" dirty="0">
                <a:solidFill>
                  <a:srgbClr val="343844"/>
                </a:solidFill>
                <a:latin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343844"/>
                </a:solidFill>
                <a:latin typeface="arial" panose="020B0604020202020204" pitchFamily="34" charset="0"/>
              </a:rPr>
              <a:t>Университетом</a:t>
            </a:r>
            <a:r>
              <a:rPr lang="ru-RU" sz="1600" dirty="0">
                <a:solidFill>
                  <a:srgbClr val="343844"/>
                </a:solidFill>
                <a:latin typeface="arial" panose="020B0604020202020204" pitchFamily="34" charset="0"/>
              </a:rPr>
              <a:t>.</a:t>
            </a:r>
            <a:endParaRPr lang="ru-RU" sz="1600" b="0" i="0" dirty="0">
              <a:solidFill>
                <a:srgbClr val="343844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505" y="2504142"/>
            <a:ext cx="1872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343844"/>
                </a:solidFill>
                <a:latin typeface="arial" panose="020B0604020202020204" pitchFamily="34" charset="0"/>
              </a:rPr>
              <a:t>Гермогенова Ирина Николаевна</a:t>
            </a:r>
            <a:endParaRPr lang="ru-RU" sz="1400" b="0" i="0" dirty="0">
              <a:solidFill>
                <a:srgbClr val="343844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47" y="490161"/>
            <a:ext cx="1491242" cy="20139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267" y="5013176"/>
            <a:ext cx="2228480" cy="16713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77" y="3027363"/>
            <a:ext cx="2647752" cy="19858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448434"/>
            <a:ext cx="2981470" cy="223610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092" y="3027362"/>
            <a:ext cx="2808276" cy="210620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828" y="3224013"/>
            <a:ext cx="2110368" cy="158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80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18045"/>
            <a:ext cx="6768752" cy="41805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hlinkClick r:id="rId2"/>
              </a:rPr>
              <a:t>Кафедра </a:t>
            </a:r>
            <a:r>
              <a:rPr lang="ru-RU" dirty="0">
                <a:hlinkClick r:id="rId2"/>
              </a:rPr>
              <a:t>"Русская и зарубежная литература"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640030" y="745702"/>
            <a:ext cx="1419225" cy="17811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95736" y="774237"/>
            <a:ext cx="640871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343844"/>
                </a:solidFill>
                <a:latin typeface="arial" panose="020B0604020202020204" pitchFamily="34" charset="0"/>
              </a:rPr>
              <a:t>  </a:t>
            </a:r>
            <a:r>
              <a:rPr lang="ru-RU" sz="1600" dirty="0" smtClean="0">
                <a:solidFill>
                  <a:srgbClr val="343844"/>
                </a:solidFill>
                <a:latin typeface="arial" panose="020B0604020202020204" pitchFamily="34" charset="0"/>
              </a:rPr>
              <a:t>Кафедра </a:t>
            </a:r>
            <a:r>
              <a:rPr lang="ru-RU" sz="1600" dirty="0">
                <a:solidFill>
                  <a:srgbClr val="343844"/>
                </a:solidFill>
                <a:latin typeface="arial" panose="020B0604020202020204" pitchFamily="34" charset="0"/>
              </a:rPr>
              <a:t>является одной из старейших в университете. Еще в 1935 г. в составе педагогического института начала действовать общая кафедра языка и литературы, а свой нынешний классический облик она приобрела в 1956 г., когда был открыт Якутский государственный университет.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2545878"/>
            <a:ext cx="3024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u="sng" dirty="0">
                <a:solidFill>
                  <a:srgbClr val="1E68B0"/>
                </a:solidFill>
                <a:latin typeface="arial" panose="020B0604020202020204" pitchFamily="34" charset="0"/>
                <a:hlinkClick r:id="rId4"/>
              </a:rPr>
              <a:t>Иванова Оксана Иннокентьевна</a:t>
            </a:r>
            <a:r>
              <a:rPr lang="ru-RU" sz="1400" dirty="0">
                <a:solidFill>
                  <a:srgbClr val="858585"/>
                </a:solidFill>
                <a:latin typeface="arial" panose="020B0604020202020204" pitchFamily="34" charset="0"/>
              </a:rPr>
              <a:t> 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 smtClean="0">
                <a:solidFill>
                  <a:srgbClr val="343844"/>
                </a:solidFill>
                <a:latin typeface="arial" panose="020B0604020202020204" pitchFamily="34" charset="0"/>
              </a:rPr>
              <a:t>зав. кафедрой</a:t>
            </a:r>
            <a:endParaRPr lang="ru-RU" sz="1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772" y="2210599"/>
            <a:ext cx="5688631" cy="32008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9772" y="4437113"/>
            <a:ext cx="2940696" cy="10757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2914" y="4437113"/>
            <a:ext cx="2743043" cy="10710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800" y="3469208"/>
            <a:ext cx="1847619" cy="2000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79512" y="5915699"/>
            <a:ext cx="85689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414141"/>
                </a:solidFill>
                <a:latin typeface="Calibri" panose="020F0502020204030204" pitchFamily="34" charset="0"/>
              </a:rPr>
              <a:t>Профессор </a:t>
            </a:r>
            <a:r>
              <a:rPr lang="ru-RU" dirty="0">
                <a:solidFill>
                  <a:srgbClr val="414141"/>
                </a:solidFill>
                <a:latin typeface="Calibri" panose="020F0502020204030204" pitchFamily="34" charset="0"/>
              </a:rPr>
              <a:t>кафедры русской и зарубежной литературы Филологического факультета СВФУ им. М.К. </a:t>
            </a:r>
            <a:r>
              <a:rPr lang="ru-RU" dirty="0" err="1">
                <a:solidFill>
                  <a:srgbClr val="414141"/>
                </a:solidFill>
                <a:latin typeface="Calibri" panose="020F0502020204030204" pitchFamily="34" charset="0"/>
              </a:rPr>
              <a:t>Аммосова</a:t>
            </a:r>
            <a:r>
              <a:rPr lang="ru-RU" dirty="0">
                <a:solidFill>
                  <a:srgbClr val="414141"/>
                </a:solidFill>
                <a:latin typeface="Calibri" panose="020F0502020204030204" pitchFamily="34" charset="0"/>
              </a:rPr>
              <a:t>. Доктор филологических наук (1990), профессор (1991). Действительный член Академии наук РС(Я) с 1993 года.</a:t>
            </a:r>
            <a:endParaRPr lang="ru-RU" b="0" i="0" dirty="0">
              <a:solidFill>
                <a:srgbClr val="41414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5478807"/>
            <a:ext cx="3139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414141"/>
                </a:solidFill>
                <a:latin typeface="Calibri" panose="020F0502020204030204" pitchFamily="34" charset="0"/>
              </a:rPr>
              <a:t>Бурцев Анатолий Алексеевич</a:t>
            </a:r>
            <a:endParaRPr lang="ru-RU" dirty="0">
              <a:solidFill>
                <a:srgbClr val="41414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27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467600" cy="418058"/>
          </a:xfrm>
        </p:spPr>
        <p:txBody>
          <a:bodyPr>
            <a:normAutofit fontScale="90000"/>
          </a:bodyPr>
          <a:lstStyle/>
          <a:p>
            <a:r>
              <a:rPr lang="ru-RU" u="sng" dirty="0">
                <a:hlinkClick r:id="rId2"/>
              </a:rPr>
              <a:t>кафедра "Общее языкознание и риторика"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461256" y="670592"/>
            <a:ext cx="1428571" cy="187619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2845" y="2554896"/>
            <a:ext cx="2141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u="sng" dirty="0">
                <a:solidFill>
                  <a:srgbClr val="1E68B0"/>
                </a:solidFill>
                <a:latin typeface="arial" panose="020B0604020202020204" pitchFamily="34" charset="0"/>
                <a:hlinkClick r:id="rId4"/>
              </a:rPr>
              <a:t>Павлова Ирина Петровна</a:t>
            </a:r>
            <a:r>
              <a:rPr lang="ru-RU" sz="1200" dirty="0">
                <a:solidFill>
                  <a:srgbClr val="858585"/>
                </a:solidFill>
                <a:latin typeface="arial" panose="020B0604020202020204" pitchFamily="34" charset="0"/>
              </a:rPr>
              <a:t> 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smtClean="0"/>
              <a:t> </a:t>
            </a:r>
            <a:r>
              <a:rPr lang="ru-RU" sz="1200" dirty="0" smtClean="0">
                <a:solidFill>
                  <a:srgbClr val="343844"/>
                </a:solidFill>
                <a:latin typeface="arial" panose="020B0604020202020204" pitchFamily="34" charset="0"/>
              </a:rPr>
              <a:t>зав. кафедрой</a:t>
            </a: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88204" y="678707"/>
            <a:ext cx="4960060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solidFill>
                  <a:srgbClr val="343844"/>
                </a:solidFill>
                <a:latin typeface="arial" panose="020B0604020202020204" pitchFamily="34" charset="0"/>
              </a:rPr>
              <a:t>     Кафедра </a:t>
            </a:r>
            <a:r>
              <a:rPr lang="ru-RU" sz="1100" dirty="0">
                <a:solidFill>
                  <a:srgbClr val="343844"/>
                </a:solidFill>
                <a:latin typeface="arial" panose="020B0604020202020204" pitchFamily="34" charset="0"/>
              </a:rPr>
              <a:t>общего языкознания и риторики создана в </a:t>
            </a:r>
            <a:r>
              <a:rPr lang="ru-RU" sz="1100" dirty="0" smtClean="0">
                <a:solidFill>
                  <a:srgbClr val="343844"/>
                </a:solidFill>
                <a:latin typeface="arial" panose="020B0604020202020204" pitchFamily="34" charset="0"/>
              </a:rPr>
              <a:t>1992 </a:t>
            </a:r>
            <a:r>
              <a:rPr lang="ru-RU" sz="1100" dirty="0">
                <a:solidFill>
                  <a:srgbClr val="343844"/>
                </a:solidFill>
                <a:latin typeface="arial" panose="020B0604020202020204" pitchFamily="34" charset="0"/>
              </a:rPr>
              <a:t>году. </a:t>
            </a: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>
                <a:solidFill>
                  <a:srgbClr val="343844"/>
                </a:solidFill>
                <a:latin typeface="arial" panose="020B0604020202020204" pitchFamily="34" charset="0"/>
              </a:rPr>
              <a:t>В настоящее время на ней работают 10 преподавателей: 6 доцентов, 4 старших преподавателя. </a:t>
            </a: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>
                <a:solidFill>
                  <a:srgbClr val="343844"/>
                </a:solidFill>
                <a:latin typeface="arial" panose="020B0604020202020204" pitchFamily="34" charset="0"/>
              </a:rPr>
              <a:t>Много интересного и полезного узнают студенты, посещая лекции и практические занятия преподавателей кафедры </a:t>
            </a:r>
            <a:r>
              <a:rPr lang="ru-RU" sz="1100" dirty="0" err="1">
                <a:solidFill>
                  <a:srgbClr val="343844"/>
                </a:solidFill>
                <a:latin typeface="arial" panose="020B0604020202020204" pitchFamily="34" charset="0"/>
              </a:rPr>
              <a:t>Габышевой</a:t>
            </a:r>
            <a:r>
              <a:rPr lang="ru-RU" sz="1100" dirty="0">
                <a:solidFill>
                  <a:srgbClr val="343844"/>
                </a:solidFill>
                <a:latin typeface="arial" panose="020B0604020202020204" pitchFamily="34" charset="0"/>
              </a:rPr>
              <a:t> Л.Л., </a:t>
            </a:r>
            <a:r>
              <a:rPr lang="ru-RU" sz="1100" dirty="0" err="1">
                <a:solidFill>
                  <a:srgbClr val="343844"/>
                </a:solidFill>
                <a:latin typeface="arial" panose="020B0604020202020204" pitchFamily="34" charset="0"/>
              </a:rPr>
              <a:t>Жондоровой</a:t>
            </a:r>
            <a:r>
              <a:rPr lang="ru-RU" sz="1100" dirty="0">
                <a:solidFill>
                  <a:srgbClr val="343844"/>
                </a:solidFill>
                <a:latin typeface="arial" panose="020B0604020202020204" pitchFamily="34" charset="0"/>
              </a:rPr>
              <a:t> Г.Е., Павловой И.П., </a:t>
            </a:r>
            <a:r>
              <a:rPr lang="ru-RU" sz="1100" dirty="0" err="1">
                <a:solidFill>
                  <a:srgbClr val="343844"/>
                </a:solidFill>
                <a:latin typeface="arial" panose="020B0604020202020204" pitchFamily="34" charset="0"/>
              </a:rPr>
              <a:t>Хлебниковой</a:t>
            </a:r>
            <a:r>
              <a:rPr lang="ru-RU" sz="1100" dirty="0">
                <a:solidFill>
                  <a:srgbClr val="343844"/>
                </a:solidFill>
                <a:latin typeface="arial" panose="020B0604020202020204" pitchFamily="34" charset="0"/>
              </a:rPr>
              <a:t> Э.В., Бердниковой Т.А., Назаровой Т.Е., </a:t>
            </a:r>
            <a:r>
              <a:rPr lang="ru-RU" sz="1100" dirty="0" err="1">
                <a:solidFill>
                  <a:srgbClr val="343844"/>
                </a:solidFill>
                <a:latin typeface="arial" panose="020B0604020202020204" pitchFamily="34" charset="0"/>
              </a:rPr>
              <a:t>Шац</a:t>
            </a:r>
            <a:r>
              <a:rPr lang="ru-RU" sz="1100" dirty="0">
                <a:solidFill>
                  <a:srgbClr val="343844"/>
                </a:solidFill>
                <a:latin typeface="arial" panose="020B0604020202020204" pitchFamily="34" charset="0"/>
              </a:rPr>
              <a:t> О.М. и других. </a:t>
            </a:r>
            <a:endParaRPr lang="ru-RU" sz="11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" y="3288402"/>
            <a:ext cx="2011667" cy="15087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094" y="660832"/>
            <a:ext cx="1428750" cy="188595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660232" y="2554896"/>
            <a:ext cx="23397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 smtClean="0">
                <a:solidFill>
                  <a:srgbClr val="000000"/>
                </a:solidFill>
                <a:latin typeface="arial" panose="020B0604020202020204" pitchFamily="34" charset="0"/>
              </a:rPr>
              <a:t>     Ветеран </a:t>
            </a:r>
            <a:r>
              <a:rPr lang="ru-RU" sz="1050" dirty="0">
                <a:solidFill>
                  <a:srgbClr val="000000"/>
                </a:solidFill>
                <a:latin typeface="arial" panose="020B0604020202020204" pitchFamily="34" charset="0"/>
              </a:rPr>
              <a:t>кафедры Мария Федоровна Дружинина является заслуженным и старейшим преподавателем университета. Мария Федоровна – автор четырехтомного «Словаря русских старожильческих говоров на территории Якутии (Саха)».</a:t>
            </a:r>
            <a:endParaRPr lang="ru-RU" sz="105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645" y="1769924"/>
            <a:ext cx="1522784" cy="2169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066" y="1955980"/>
            <a:ext cx="1363513" cy="1983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914" y="1988333"/>
            <a:ext cx="1400086" cy="1951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28" y="3889429"/>
            <a:ext cx="2304256" cy="155921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662" y="3939890"/>
            <a:ext cx="2229682" cy="150875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559" y="3948005"/>
            <a:ext cx="2589400" cy="148248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902" y="5430486"/>
            <a:ext cx="2259082" cy="142751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50" y="4802832"/>
            <a:ext cx="2740224" cy="205516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145" y="5443414"/>
            <a:ext cx="1886113" cy="141458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992" y="5430485"/>
            <a:ext cx="2537803" cy="142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8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6347048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Центр обучения русскому </a:t>
            </a:r>
            <a:r>
              <a:rPr lang="ru-RU" dirty="0" smtClean="0"/>
              <a:t>языку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2" y="4149080"/>
            <a:ext cx="7920880" cy="2592288"/>
          </a:xfrm>
        </p:spPr>
        <p:txBody>
          <a:bodyPr>
            <a:normAutofit/>
          </a:bodyPr>
          <a:lstStyle/>
          <a:p>
            <a:r>
              <a:rPr lang="ru-RU" sz="1300" dirty="0"/>
              <a:t>Центр оказывает образовательные услуги по подготовке в области русского языка иностранным гражданам, проживающим и/или работающим на территории Северо-Восточного региона в целях получения ими документа о знании русского языка на соответствующем уровне. В Центре созданы благоприятные условия для достижения соответствующего образовательного уровня, личностного развития, сохранения национально-культурной идентичности: мы считаем, что у обучаемых должно сформироваться положительное отношение к русскому языку, являющемуся национальным достоянием России.</a:t>
            </a:r>
          </a:p>
          <a:p>
            <a:r>
              <a:rPr lang="ru-RU" sz="1300" dirty="0"/>
              <a:t>Подготовка иностранных граждан (в том числе, в первую очередь, мигрантов) в языковой области позволит снять напряженность в процессе межкультурной и культурно-речевой адаптации мигрантов, обеспечить понимание миграционных и адаптационных процессов в России (преимущественно в северо-восточном регионе), оптимизировать процесс социокультурной адаптации </a:t>
            </a:r>
            <a:r>
              <a:rPr lang="ru-RU" sz="1300" dirty="0" err="1"/>
              <a:t>нерусскоязычных</a:t>
            </a:r>
            <a:r>
              <a:rPr lang="ru-RU" sz="1300" dirty="0"/>
              <a:t> мигрантов.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04863"/>
            <a:ext cx="3181444" cy="19715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012" y="2204864"/>
            <a:ext cx="4595420" cy="19442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012" y="861503"/>
            <a:ext cx="4595420" cy="13433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61503"/>
            <a:ext cx="3181444" cy="136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5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pPr algn="ctr"/>
            <a:r>
              <a:rPr lang="ru-RU" sz="2800" u="sng" dirty="0">
                <a:solidFill>
                  <a:srgbClr val="1E68B0"/>
                </a:solidFill>
                <a:latin typeface="arial" panose="020B0604020202020204" pitchFamily="34" charset="0"/>
                <a:hlinkClick r:id="rId2"/>
              </a:rPr>
              <a:t>кафедра </a:t>
            </a:r>
            <a:r>
              <a:rPr lang="ru-RU" sz="2800" u="sng" dirty="0" smtClean="0">
                <a:solidFill>
                  <a:srgbClr val="1E68B0"/>
                </a:solidFill>
                <a:latin typeface="arial" panose="020B0604020202020204" pitchFamily="34" charset="0"/>
                <a:hlinkClick r:id="rId2"/>
              </a:rPr>
              <a:t>русской литературы </a:t>
            </a:r>
            <a:br>
              <a:rPr lang="ru-RU" sz="2800" u="sng" dirty="0" smtClean="0">
                <a:solidFill>
                  <a:srgbClr val="1E68B0"/>
                </a:solidFill>
                <a:latin typeface="arial" panose="020B0604020202020204" pitchFamily="34" charset="0"/>
                <a:hlinkClick r:id="rId2"/>
              </a:rPr>
            </a:br>
            <a:r>
              <a:rPr lang="ru-RU" sz="2800" u="sng" dirty="0" smtClean="0">
                <a:solidFill>
                  <a:srgbClr val="1E68B0"/>
                </a:solidFill>
                <a:latin typeface="arial" panose="020B0604020202020204" pitchFamily="34" charset="0"/>
                <a:hlinkClick r:id="rId2"/>
              </a:rPr>
              <a:t>ХХ века и теории литературы</a:t>
            </a:r>
            <a:r>
              <a:rPr lang="ru-RU" sz="2800" dirty="0"/>
              <a:t/>
            </a:r>
            <a:br>
              <a:rPr lang="ru-RU" sz="2800" dirty="0"/>
            </a:br>
            <a:endParaRPr lang="ru-RU" u="sng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161515" y="1185664"/>
            <a:ext cx="5873080" cy="267538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050" dirty="0"/>
              <a:t>Кафедра уверена, что ее научные интересы - </a:t>
            </a:r>
            <a:r>
              <a:rPr lang="ru-RU" sz="1050" i="1" u="sng" dirty="0"/>
              <a:t>новейшая русская литература ХХ и ХХI веков, теоретические аспекты литературы, проблемы исторической и теоретической поэтики, принципы типологического анализа литературных текстов, проблемы изучения литератур народов России</a:t>
            </a:r>
            <a:r>
              <a:rPr lang="ru-RU" sz="1050" dirty="0"/>
              <a:t> - достойный и высокий объект изучения, актуальность которого будет только возрастать</a:t>
            </a:r>
            <a:r>
              <a:rPr lang="ru-RU" sz="1050" dirty="0" smtClean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050" dirty="0" smtClean="0"/>
              <a:t>Своей </a:t>
            </a:r>
            <a:r>
              <a:rPr lang="ru-RU" sz="1050" dirty="0"/>
              <a:t>деятельностью кафедра способствует сохранению лучших традиций фундаментального университетского образования, одной из которых остается приоритет теоретического подхода в преподавании новейшей литературы</a:t>
            </a:r>
            <a:r>
              <a:rPr lang="ru-RU" sz="1050" dirty="0" smtClean="0"/>
              <a:t>.</a:t>
            </a:r>
            <a:r>
              <a:rPr lang="ru-RU" sz="1050" dirty="0"/>
              <a:t> </a:t>
            </a:r>
            <a:endParaRPr lang="ru-RU" sz="105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050" dirty="0" smtClean="0"/>
              <a:t>В </a:t>
            </a:r>
            <a:r>
              <a:rPr lang="ru-RU" sz="1050" dirty="0"/>
              <a:t>2011 году на кафедре был открыт </a:t>
            </a:r>
            <a:r>
              <a:rPr lang="ru-RU" sz="1050" i="1" u="sng" dirty="0"/>
              <a:t>профиль подготовки бакалавров</a:t>
            </a:r>
            <a:r>
              <a:rPr lang="ru-RU" sz="1050" i="1" dirty="0"/>
              <a:t> </a:t>
            </a:r>
            <a:r>
              <a:rPr lang="ru-RU" sz="1050" i="1" u="sng" dirty="0"/>
              <a:t>«Прикладная филология» (русский язык</a:t>
            </a:r>
            <a:r>
              <a:rPr lang="ru-RU" sz="1050" i="1" u="sng" dirty="0" smtClean="0"/>
              <a:t>).</a:t>
            </a:r>
            <a:endParaRPr lang="ru-RU" sz="1050" dirty="0"/>
          </a:p>
          <a:p>
            <a:pPr marL="0" indent="0">
              <a:spcBef>
                <a:spcPts val="0"/>
              </a:spcBef>
              <a:buNone/>
            </a:pPr>
            <a:r>
              <a:rPr lang="ru-RU" sz="1050" dirty="0" smtClean="0"/>
              <a:t>Данный </a:t>
            </a:r>
            <a:r>
              <a:rPr lang="ru-RU" sz="1050" dirty="0"/>
              <a:t>профиль предусматривает подготовку бакалавров для работы в области коммуникации, издательской деятельности, учреждениях культуры и управления. Профиль обеспечивает приобретение профессиональных навыков многоаспектной работы с различными типами текстов (создание, интерпретация, экспертиза, трансформация, распространение художественных, публицистических, официально-деловых, научных и т.п. текстов) и осуществления языковой, межличностной и межнациональной письменной и устной коммуникации.</a:t>
            </a:r>
          </a:p>
          <a:p>
            <a:pPr>
              <a:spcBef>
                <a:spcPts val="0"/>
              </a:spcBef>
            </a:pPr>
            <a:endParaRPr lang="ru-RU" sz="105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5"/>
          <a:stretch/>
        </p:blipFill>
        <p:spPr>
          <a:xfrm>
            <a:off x="2195736" y="3861048"/>
            <a:ext cx="5741387" cy="2821321"/>
          </a:xfrm>
          <a:prstGeom prst="rect">
            <a:avLst/>
          </a:prstGeom>
        </p:spPr>
      </p:pic>
      <p:pic>
        <p:nvPicPr>
          <p:cNvPr id="2052" name="Picture 4" descr="pho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85664"/>
            <a:ext cx="1428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3202417"/>
            <a:ext cx="20540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u="sng" dirty="0">
                <a:solidFill>
                  <a:srgbClr val="DE514A"/>
                </a:solidFill>
                <a:latin typeface="arial" panose="020B0604020202020204" pitchFamily="34" charset="0"/>
                <a:hlinkClick r:id="rId5"/>
              </a:rPr>
              <a:t>Ощепкова Анна Игоревна</a:t>
            </a:r>
            <a:r>
              <a:rPr lang="ru-RU" dirty="0">
                <a:solidFill>
                  <a:srgbClr val="858585"/>
                </a:solidFill>
                <a:latin typeface="arial" panose="020B0604020202020204" pitchFamily="34" charset="0"/>
              </a:rPr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43844"/>
                </a:solidFill>
                <a:latin typeface="arial" panose="020B0604020202020204" pitchFamily="34" charset="0"/>
              </a:rPr>
              <a:t>заведующий кафедрой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845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4237" y="188640"/>
            <a:ext cx="8147248" cy="360040"/>
          </a:xfrm>
        </p:spPr>
        <p:txBody>
          <a:bodyPr>
            <a:normAutofit fontScale="90000"/>
          </a:bodyPr>
          <a:lstStyle/>
          <a:p>
            <a:r>
              <a:rPr lang="ru-RU" sz="2000" u="sng" dirty="0">
                <a:hlinkClick r:id="rId2"/>
              </a:rPr>
              <a:t>Кафедра "Методика преподавания русского языка и литературы"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98" y="566733"/>
            <a:ext cx="1409524" cy="188571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20280" y="2470500"/>
            <a:ext cx="192596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u="sng" dirty="0">
                <a:solidFill>
                  <a:srgbClr val="1E68B0"/>
                </a:solidFill>
                <a:latin typeface="arial" panose="020B0604020202020204" pitchFamily="34" charset="0"/>
                <a:hlinkClick r:id="rId4"/>
              </a:rPr>
              <a:t>Дмитриева Евдокия Николаевна</a:t>
            </a:r>
            <a:r>
              <a:rPr lang="ru-RU" sz="1100" dirty="0">
                <a:solidFill>
                  <a:srgbClr val="858585"/>
                </a:solidFill>
                <a:latin typeface="arial" panose="020B0604020202020204" pitchFamily="34" charset="0"/>
              </a:rPr>
              <a:t> </a:t>
            </a:r>
            <a:r>
              <a:rPr lang="ru-RU" sz="1100" dirty="0"/>
              <a:t/>
            </a:r>
            <a:br>
              <a:rPr lang="ru-RU" sz="1100" dirty="0"/>
            </a:br>
            <a:r>
              <a:rPr lang="ru-RU" sz="1100" dirty="0">
                <a:solidFill>
                  <a:srgbClr val="343844"/>
                </a:solidFill>
                <a:latin typeface="arial" panose="020B0604020202020204" pitchFamily="34" charset="0"/>
              </a:rPr>
              <a:t>заведующий кафедрой</a:t>
            </a:r>
            <a:endParaRPr lang="ru-RU" sz="11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6240" y="637167"/>
            <a:ext cx="1450981" cy="183333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067891" y="2487132"/>
            <a:ext cx="161419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u="sng" dirty="0">
                <a:solidFill>
                  <a:srgbClr val="1E68B0"/>
                </a:solidFill>
                <a:latin typeface="arial" panose="020B0604020202020204" pitchFamily="34" charset="0"/>
                <a:hlinkClick r:id="rId6"/>
              </a:rPr>
              <a:t>САМСОНОВА ТАМАРА ПАРФЕНЬЕВНА</a:t>
            </a:r>
            <a:endParaRPr lang="ru-RU" sz="11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600" y="604741"/>
            <a:ext cx="1428750" cy="1905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6296" y="548680"/>
            <a:ext cx="1400000" cy="18952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9962" y="604741"/>
            <a:ext cx="1428571" cy="188571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54812" y="2542404"/>
            <a:ext cx="191032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rgbClr val="0000CC"/>
                </a:solidFill>
                <a:latin typeface="arial" panose="020B0604020202020204" pitchFamily="34" charset="0"/>
                <a:hlinkClick r:id="rId10"/>
              </a:rPr>
              <a:t> </a:t>
            </a:r>
            <a:r>
              <a:rPr lang="ru-RU" sz="1100" dirty="0" err="1" smtClean="0">
                <a:solidFill>
                  <a:srgbClr val="0000CC"/>
                </a:solidFill>
                <a:latin typeface="arial" panose="020B0604020202020204" pitchFamily="34" charset="0"/>
                <a:hlinkClick r:id="rId10"/>
              </a:rPr>
              <a:t>Мишлимович</a:t>
            </a:r>
            <a:r>
              <a:rPr lang="ru-RU" sz="1100" dirty="0" smtClean="0">
                <a:solidFill>
                  <a:srgbClr val="0000CC"/>
                </a:solidFill>
                <a:latin typeface="arial" panose="020B0604020202020204" pitchFamily="34" charset="0"/>
                <a:hlinkClick r:id="rId10"/>
              </a:rPr>
              <a:t> </a:t>
            </a:r>
            <a:r>
              <a:rPr lang="ru-RU" sz="1100" u="sng" dirty="0" smtClean="0">
                <a:solidFill>
                  <a:srgbClr val="0000CC"/>
                </a:solidFill>
                <a:latin typeface="arial" panose="020B0604020202020204" pitchFamily="34" charset="0"/>
                <a:hlinkClick r:id="rId10"/>
              </a:rPr>
              <a:t>Мира </a:t>
            </a:r>
            <a:r>
              <a:rPr lang="ru-RU" sz="1100" u="sng" dirty="0">
                <a:solidFill>
                  <a:srgbClr val="0000CC"/>
                </a:solidFill>
                <a:latin typeface="arial" panose="020B0604020202020204" pitchFamily="34" charset="0"/>
                <a:hlinkClick r:id="rId10"/>
              </a:rPr>
              <a:t>Яковлевна</a:t>
            </a:r>
            <a:r>
              <a:rPr lang="ru-RU" sz="1100" dirty="0">
                <a:solidFill>
                  <a:srgbClr val="0000CC"/>
                </a:solidFill>
                <a:latin typeface="arial" panose="020B0604020202020204" pitchFamily="34" charset="0"/>
                <a:hlinkClick r:id="rId10"/>
              </a:rPr>
              <a:t> </a:t>
            </a:r>
            <a:endParaRPr lang="ru-RU" sz="11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236297" y="2443917"/>
            <a:ext cx="147614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err="1">
                <a:solidFill>
                  <a:srgbClr val="0000CC"/>
                </a:solidFill>
                <a:latin typeface="arial" panose="020B0604020202020204" pitchFamily="34" charset="0"/>
                <a:hlinkClick r:id="rId11"/>
              </a:rPr>
              <a:t>Олесова</a:t>
            </a:r>
            <a:r>
              <a:rPr lang="ru-RU" sz="1100" dirty="0">
                <a:solidFill>
                  <a:srgbClr val="0000CC"/>
                </a:solidFill>
                <a:latin typeface="arial" panose="020B0604020202020204" pitchFamily="34" charset="0"/>
                <a:hlinkClick r:id="rId11"/>
              </a:rPr>
              <a:t> </a:t>
            </a:r>
            <a:r>
              <a:rPr lang="ru-RU" sz="1100" u="sng" dirty="0">
                <a:solidFill>
                  <a:srgbClr val="0000CC"/>
                </a:solidFill>
                <a:latin typeface="arial" panose="020B0604020202020204" pitchFamily="34" charset="0"/>
                <a:hlinkClick r:id="rId11"/>
              </a:rPr>
              <a:t>Антонина Петровна</a:t>
            </a:r>
            <a:endParaRPr lang="ru-RU" sz="11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511737" y="2508508"/>
            <a:ext cx="14650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u="sng" dirty="0">
                <a:solidFill>
                  <a:srgbClr val="0000CC"/>
                </a:solidFill>
                <a:latin typeface="arial" panose="020B0604020202020204" pitchFamily="34" charset="0"/>
                <a:hlinkClick r:id="rId12"/>
              </a:rPr>
              <a:t>Петрова Светлана Максимовна</a:t>
            </a:r>
            <a:endParaRPr lang="ru-RU" sz="11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527" y="3995283"/>
            <a:ext cx="3901440" cy="29260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243" y="3271107"/>
            <a:ext cx="2438400" cy="16215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384" y="3276628"/>
            <a:ext cx="2381250" cy="159067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1" y="4909158"/>
            <a:ext cx="2673855" cy="20053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91" y="3284984"/>
            <a:ext cx="1825752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07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4184"/>
            <a:ext cx="3504264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645024"/>
            <a:ext cx="4907824" cy="28710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93936"/>
            <a:ext cx="4175635" cy="334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4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0"/>
            <a:ext cx="48916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099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22114"/>
          </a:xfrm>
        </p:spPr>
        <p:txBody>
          <a:bodyPr>
            <a:normAutofit fontScale="90000"/>
          </a:bodyPr>
          <a:lstStyle/>
          <a:p>
            <a:pPr algn="ctr"/>
            <a:r>
              <a:rPr lang="ru-RU" u="sng" dirty="0">
                <a:solidFill>
                  <a:srgbClr val="1E68B0"/>
                </a:solidFill>
                <a:latin typeface="arial" panose="020B0604020202020204" pitchFamily="34" charset="0"/>
                <a:hlinkClick r:id="rId2"/>
              </a:rPr>
              <a:t>Кафедра "Журналистика"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360063"/>
            <a:ext cx="4464496" cy="3310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491545" y="1052735"/>
            <a:ext cx="6084004" cy="2192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rgbClr val="343844"/>
                </a:solidFill>
                <a:latin typeface="arial" panose="020B0604020202020204" pitchFamily="34" charset="0"/>
              </a:rPr>
              <a:t>Учебный план специальности включает основные циклы: общепрофессиональные и дисциплины специализаций. Студенты изучают историю философии, отечественной и зарубежной журналистики, оте­чественную историю, основы экономической теории и экономику региона, со­циологию, общую и социальную психологию, логику. В течение девяти семест­ров они изучают русскую и зарубежную литературу, четыре семестра ведется углубленное изучение современного русского и якутского языков, русскоязыч­ные студенты осваивают якутский разговорный язык. Много внимания уделяет­ся изучению стилистики письменной и культуре русской и якутской устной речи. Учебный план специальности рассчитан на то, чтобы к концу обучения студенты владели разговорным английским и китайским языками и имели высокую компью­терную подготовку. Кафедра располагает компьютерным классом, оснащенным аппаратами «Макинтош» с выходом в систему Интернет. Изучаются курсы «Техника и технология СМИ», «Современные компьютерные технологии», «Современ­ные технические средства журналиста» и др</a:t>
            </a:r>
            <a:r>
              <a:rPr lang="ru-RU" sz="1050" dirty="0" smtClean="0">
                <a:solidFill>
                  <a:srgbClr val="343844"/>
                </a:solidFill>
                <a:latin typeface="arial" panose="020B0604020202020204" pitchFamily="34" charset="0"/>
              </a:rPr>
              <a:t>.</a:t>
            </a:r>
            <a:r>
              <a:rPr lang="ru-RU" sz="1050" dirty="0"/>
              <a:t> </a:t>
            </a:r>
            <a:r>
              <a:rPr lang="ru-RU" sz="1050" dirty="0" smtClean="0"/>
              <a:t>В</a:t>
            </a:r>
            <a:endParaRPr lang="ru-RU" sz="105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69" y="1052735"/>
            <a:ext cx="1946784" cy="2595712"/>
          </a:xfrm>
        </p:spPr>
      </p:pic>
      <p:sp>
        <p:nvSpPr>
          <p:cNvPr id="3" name="Прямоугольник 2"/>
          <p:cNvSpPr/>
          <p:nvPr/>
        </p:nvSpPr>
        <p:spPr>
          <a:xfrm>
            <a:off x="205545" y="3762867"/>
            <a:ext cx="228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u="sng" dirty="0">
                <a:solidFill>
                  <a:srgbClr val="DE514A"/>
                </a:solidFill>
                <a:latin typeface="arial" panose="020B0604020202020204" pitchFamily="34" charset="0"/>
                <a:hlinkClick r:id="rId5"/>
              </a:rPr>
              <a:t>Сидоров Олег </a:t>
            </a:r>
            <a:r>
              <a:rPr lang="ru-RU" u="sng" dirty="0" err="1">
                <a:solidFill>
                  <a:srgbClr val="DE514A"/>
                </a:solidFill>
                <a:latin typeface="arial" panose="020B0604020202020204" pitchFamily="34" charset="0"/>
                <a:hlinkClick r:id="rId5"/>
              </a:rPr>
              <a:t>Гаврильевич</a:t>
            </a:r>
            <a:r>
              <a:rPr lang="ru-RU" dirty="0">
                <a:solidFill>
                  <a:srgbClr val="858585"/>
                </a:solidFill>
                <a:latin typeface="arial" panose="020B0604020202020204" pitchFamily="34" charset="0"/>
              </a:rPr>
              <a:t> 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343844"/>
                </a:solidFill>
                <a:latin typeface="arial" panose="020B0604020202020204" pitchFamily="34" charset="0"/>
              </a:rPr>
              <a:t>заведующий кафедрой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305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2081" r="3333" b="-342"/>
          <a:stretch/>
        </p:blipFill>
        <p:spPr>
          <a:xfrm>
            <a:off x="323528" y="238735"/>
            <a:ext cx="3744416" cy="288572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74638"/>
            <a:ext cx="1872998" cy="28444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28999"/>
            <a:ext cx="2314600" cy="32824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74638"/>
            <a:ext cx="2084458" cy="28444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8"/>
          <a:stretch/>
        </p:blipFill>
        <p:spPr>
          <a:xfrm>
            <a:off x="2979413" y="3501008"/>
            <a:ext cx="5406768" cy="321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03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496944" cy="994122"/>
          </a:xfrm>
        </p:spPr>
        <p:txBody>
          <a:bodyPr>
            <a:normAutofit fontScale="90000"/>
          </a:bodyPr>
          <a:lstStyle/>
          <a:p>
            <a:r>
              <a:rPr lang="ru-RU" sz="3200" u="sng" dirty="0">
                <a:solidFill>
                  <a:srgbClr val="1E68B0"/>
                </a:solidFill>
                <a:latin typeface="arial" panose="020B0604020202020204" pitchFamily="34" charset="0"/>
                <a:hlinkClick r:id="rId2"/>
              </a:rPr>
              <a:t>кафедра "Реклама и связи с общественностью"</a:t>
            </a:r>
            <a:r>
              <a:rPr lang="ru-RU" sz="3200" dirty="0"/>
              <a:t/>
            </a:r>
            <a:br>
              <a:rPr lang="ru-RU" sz="3200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" t="9721" r="9282"/>
          <a:stretch/>
        </p:blipFill>
        <p:spPr>
          <a:xfrm>
            <a:off x="395536" y="928507"/>
            <a:ext cx="1728192" cy="2427964"/>
          </a:xfr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80616"/>
            <a:ext cx="3968958" cy="2642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123728" y="1071906"/>
            <a:ext cx="28803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chemeClr val="tx1"/>
                </a:solidFill>
                <a:latin typeface="arial" panose="020B0604020202020204" pitchFamily="34" charset="0"/>
              </a:rPr>
              <a:t>Кафедра рекламы и связей с общественностью (PR) была создана в 2001 году на базе учебно-научной лаборатории рекламы и PR, являвшейся структурным подразделением филологического факультета Якутского государственного университета им. </a:t>
            </a:r>
            <a:r>
              <a:rPr lang="ru-RU" sz="1050" dirty="0" err="1">
                <a:solidFill>
                  <a:schemeClr val="tx1"/>
                </a:solidFill>
                <a:latin typeface="arial" panose="020B0604020202020204" pitchFamily="34" charset="0"/>
              </a:rPr>
              <a:t>М.К.Аммосова</a:t>
            </a:r>
            <a:r>
              <a:rPr lang="ru-RU" sz="1050" dirty="0">
                <a:solidFill>
                  <a:schemeClr val="tx1"/>
                </a:solidFill>
                <a:latin typeface="arial" panose="020B0604020202020204" pitchFamily="34" charset="0"/>
              </a:rPr>
              <a:t> с 1998 г., а с 2010 г. Северо-Восточного федерального университета</a:t>
            </a:r>
            <a:r>
              <a:rPr lang="ru-RU" sz="1050" dirty="0" smtClean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</a:p>
          <a:p>
            <a:r>
              <a:rPr lang="ru-RU" sz="1050" dirty="0">
                <a:solidFill>
                  <a:schemeClr val="tx1"/>
                </a:solidFill>
              </a:rPr>
              <a:t>Основанием открытия кафедры послужила необходимость формирования в Якутском государственном университете целостной системы подготовки квалифицированных кадров для развивающегося высокими темпами рекламного PR-рынка.</a:t>
            </a:r>
            <a:endParaRPr lang="ru-RU" sz="1050" dirty="0" smtClean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028" name="Picture 4" descr="http://s-vfu.ru/universitet/rukovodstvo-i-struktura/instituty/flf/consultation-5/%D0%A0%D0%B5%D0%BA%D0%BB%D0%B0%D0%BC%D0%B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0"/>
          <a:stretch/>
        </p:blipFill>
        <p:spPr bwMode="auto">
          <a:xfrm>
            <a:off x="5004048" y="1149606"/>
            <a:ext cx="3528392" cy="24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72000" y="3980616"/>
            <a:ext cx="4104456" cy="2839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 smtClean="0">
                <a:solidFill>
                  <a:schemeClr val="tx1"/>
                </a:solidFill>
              </a:rPr>
              <a:t>В </a:t>
            </a:r>
            <a:r>
              <a:rPr lang="ru-RU" sz="1050" dirty="0">
                <a:solidFill>
                  <a:schemeClr val="tx1"/>
                </a:solidFill>
              </a:rPr>
              <a:t>связи с этим по инициативе заведующего кафедрой кандидата филологических наук, доцента Цой Людмилы Николаевны впервые в РФ были открыты специализации "Филологическое обеспечение рекламной деятельности" и "Филологическое обеспечение связей с общественностью (PR)", началось обучение кадров для сферы общественных коммуникаций с глубокой филологической подготовкой. В 2001 году спектр образовательных услуг кафедры расширяется за счет появления новых специализаций "Менеджмент в филологическом образовании" и "Основы психологии", актуальность которых обусловлена начавшимся процессом модернизации всей образовательной системы РС (Я). В 2006 году на основе специализации "Филологическое обеспечение связей с общественностью (PR)" была открыта новая специальность "Связи с общественностью (PR)". Сегодня все специализации имеют очную и заочную формы обучения.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3121" y="3334285"/>
            <a:ext cx="23306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u="sng" dirty="0">
                <a:solidFill>
                  <a:srgbClr val="1E68B0"/>
                </a:solidFill>
                <a:latin typeface="arial" panose="020B0604020202020204" pitchFamily="34" charset="0"/>
                <a:hlinkClick r:id="rId6"/>
              </a:rPr>
              <a:t>Сальникова Оксана Михайловна</a:t>
            </a:r>
            <a:r>
              <a:rPr lang="ru-RU" sz="1200" dirty="0">
                <a:solidFill>
                  <a:srgbClr val="858585"/>
                </a:solidFill>
                <a:latin typeface="arial" panose="020B0604020202020204" pitchFamily="34" charset="0"/>
              </a:rPr>
              <a:t> 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>
                <a:solidFill>
                  <a:srgbClr val="343844"/>
                </a:solidFill>
                <a:latin typeface="arial" panose="020B0604020202020204" pitchFamily="34" charset="0"/>
              </a:rPr>
              <a:t>заведующий кафедрой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88768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P1000427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58"/>
          <a:stretch/>
        </p:blipFill>
        <p:spPr bwMode="auto">
          <a:xfrm>
            <a:off x="374845" y="1925507"/>
            <a:ext cx="3988032" cy="222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8674"/>
            <a:ext cx="3781425" cy="14573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9"/>
          <a:stretch/>
        </p:blipFill>
        <p:spPr>
          <a:xfrm>
            <a:off x="4067944" y="328164"/>
            <a:ext cx="2606133" cy="12334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0" b="10162"/>
          <a:stretch/>
        </p:blipFill>
        <p:spPr>
          <a:xfrm>
            <a:off x="4770981" y="1960376"/>
            <a:ext cx="3419872" cy="20162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6"/>
          <a:stretch/>
        </p:blipFill>
        <p:spPr>
          <a:xfrm>
            <a:off x="360040" y="4293096"/>
            <a:ext cx="4017643" cy="24783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30" y="4183702"/>
            <a:ext cx="3436775" cy="2577581"/>
          </a:xfrm>
          <a:prstGeom prst="rect">
            <a:avLst/>
          </a:prstGeom>
        </p:spPr>
      </p:pic>
      <p:pic>
        <p:nvPicPr>
          <p:cNvPr id="12" name="Picture 5" descr="Логотип 20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20557"/>
            <a:ext cx="1879109" cy="151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27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59172"/>
            <a:ext cx="3444009" cy="229026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948" y="505222"/>
            <a:ext cx="4006460" cy="26642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/>
          <a:stretch/>
        </p:blipFill>
        <p:spPr>
          <a:xfrm>
            <a:off x="468732" y="2634320"/>
            <a:ext cx="3452225" cy="1800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613" y="3349538"/>
            <a:ext cx="4015420" cy="26642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84" y="4681686"/>
            <a:ext cx="3483773" cy="198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8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7467600" cy="418058"/>
          </a:xfrm>
        </p:spPr>
        <p:txBody>
          <a:bodyPr>
            <a:normAutofit fontScale="90000"/>
          </a:bodyPr>
          <a:lstStyle/>
          <a:p>
            <a:r>
              <a:rPr lang="ru-RU" u="sng" dirty="0">
                <a:hlinkClick r:id="rId2"/>
              </a:rPr>
              <a:t>кафедра "Русский язык как иностранный"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38" y="707052"/>
            <a:ext cx="1428571" cy="190376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55113" y="2610820"/>
            <a:ext cx="14650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u="sng" dirty="0">
                <a:solidFill>
                  <a:srgbClr val="0000CC"/>
                </a:solidFill>
                <a:latin typeface="arial" panose="020B0604020202020204" pitchFamily="34" charset="0"/>
                <a:hlinkClick r:id="rId4"/>
              </a:rPr>
              <a:t>Петрова Светлана </a:t>
            </a:r>
            <a:r>
              <a:rPr lang="ru-RU" sz="1100" b="1" u="sng" dirty="0" smtClean="0">
                <a:solidFill>
                  <a:srgbClr val="0000CC"/>
                </a:solidFill>
                <a:latin typeface="arial" panose="020B0604020202020204" pitchFamily="34" charset="0"/>
                <a:hlinkClick r:id="rId4"/>
              </a:rPr>
              <a:t>Максимовна</a:t>
            </a:r>
            <a:endParaRPr lang="ru-RU" sz="1100" b="1" u="sng" dirty="0" smtClean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98812"/>
            <a:ext cx="4432024" cy="29546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634" y="3446549"/>
            <a:ext cx="3336866" cy="222457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938358" y="938823"/>
            <a:ext cx="327316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Международное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</a:rPr>
              <a:t>сотрудничество является одним из главных аспектов деятельности Северо-Восточного федерального университета имени 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М .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</a:rPr>
              <a:t>К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ru-RU" sz="14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Аммосова</a:t>
            </a:r>
            <a:r>
              <a:rPr lang="ru-RU" sz="14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</a:rPr>
              <a:t>. Северо-Восточный федеральный университет сотрудничает с десятками университетов, колледжей, научно-исследовательских центров мира.</a:t>
            </a:r>
            <a:endParaRPr lang="ru-RU" sz="1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634" y="651906"/>
            <a:ext cx="3502371" cy="23349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424" y="4688757"/>
            <a:ext cx="2347597" cy="196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5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262" y="142852"/>
            <a:ext cx="8520142" cy="71438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5400" dirty="0" smtClean="0"/>
              <a:t>Кафедра РКИ</a:t>
            </a:r>
            <a:endParaRPr lang="ru-RU" sz="5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6612" y="857232"/>
            <a:ext cx="4068791" cy="5786478"/>
          </a:xfrm>
        </p:spPr>
        <p:txBody>
          <a:bodyPr/>
          <a:lstStyle/>
          <a:p>
            <a:pPr algn="just">
              <a:buNone/>
            </a:pPr>
            <a:endParaRPr lang="ru-RU" sz="1800" dirty="0" smtClean="0"/>
          </a:p>
          <a:p>
            <a:pPr algn="ctr">
              <a:buNone/>
            </a:pPr>
            <a:endParaRPr lang="ru-RU" sz="1800" dirty="0" smtClean="0"/>
          </a:p>
          <a:p>
            <a:pPr algn="ctr">
              <a:buNone/>
            </a:pPr>
            <a:endParaRPr lang="ru-RU" sz="1800" dirty="0" smtClean="0"/>
          </a:p>
          <a:p>
            <a:pPr algn="ctr">
              <a:buNone/>
            </a:pPr>
            <a:endParaRPr lang="ru-RU" sz="1800" dirty="0" smtClean="0"/>
          </a:p>
          <a:p>
            <a:pPr algn="ctr">
              <a:buNone/>
            </a:pPr>
            <a:endParaRPr lang="ru-RU" sz="1800" dirty="0" smtClean="0"/>
          </a:p>
          <a:p>
            <a:pPr algn="ctr">
              <a:buNone/>
            </a:pPr>
            <a:endParaRPr lang="ru-RU" sz="1800" dirty="0" smtClean="0"/>
          </a:p>
          <a:p>
            <a:pPr algn="ctr">
              <a:buNone/>
            </a:pPr>
            <a:endParaRPr lang="en-US" sz="1800" dirty="0" smtClean="0"/>
          </a:p>
          <a:p>
            <a:pPr algn="ctr">
              <a:buNone/>
            </a:pPr>
            <a:r>
              <a:rPr lang="ru-RU" sz="1800" dirty="0" smtClean="0"/>
              <a:t>У нас учатся студенты из Кореи, Китая, Вьетнама, Англии, Германии, Франции, Швейцарии, Финляндии, Норвегии, Канады и др.</a:t>
            </a:r>
          </a:p>
          <a:p>
            <a:endParaRPr lang="ru-RU" sz="2400" dirty="0"/>
          </a:p>
        </p:txBody>
      </p:sp>
      <p:pic>
        <p:nvPicPr>
          <p:cNvPr id="1026" name="Picture 2" descr="C:\Documents and Settings\Гость\Мои документы\Мои рисунки\7cb58cf89fa69ddd14efef06ff36f3f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4500570"/>
            <a:ext cx="4000528" cy="207170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285720" y="3214686"/>
            <a:ext cx="41434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 algn="ctr" defTabSz="914400" fontAlgn="auto">
              <a:spcBef>
                <a:spcPts val="600"/>
              </a:spcBef>
              <a:spcAft>
                <a:spcPts val="0"/>
              </a:spcAft>
              <a:buClr>
                <a:srgbClr val="FE8637"/>
              </a:buClr>
              <a:buSzPct val="70000"/>
            </a:pPr>
            <a:r>
              <a:rPr lang="ru-RU" dirty="0" smtClean="0">
                <a:solidFill>
                  <a:prstClr val="black"/>
                </a:solidFill>
                <a:latin typeface="Corbel"/>
                <a:ea typeface="+mn-ea"/>
              </a:rPr>
              <a:t>Кафедра обучает иностранных студентов русскому языку</a:t>
            </a:r>
          </a:p>
        </p:txBody>
      </p:sp>
      <p:pic>
        <p:nvPicPr>
          <p:cNvPr id="2051" name="Рисунок 3" descr="C:\Documents and Settings\Гость\Мои документы\Мои рисунки\openday-pp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000108"/>
            <a:ext cx="3857652" cy="2357454"/>
          </a:xfrm>
          <a:prstGeom prst="rect">
            <a:avLst/>
          </a:prstGeom>
          <a:noFill/>
          <a:ln w="28575">
            <a:solidFill>
              <a:schemeClr val="accent3"/>
            </a:solidFill>
            <a:miter lim="800000"/>
            <a:headEnd/>
            <a:tailEnd/>
          </a:ln>
        </p:spPr>
      </p:pic>
      <p:pic>
        <p:nvPicPr>
          <p:cNvPr id="10" name="Рисунок 9" descr="C:\Documents and Settings\Гость\Рабочий стол\Филфак. Фотки\Фото студенческого клуба NEFU international\1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143380"/>
            <a:ext cx="4429156" cy="250033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27" name="Picture 3" descr="C:\Documents and Settings\Гость\Рабочий стол\Филфак. Фотки\_MG_378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1000108"/>
            <a:ext cx="4500594" cy="295275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51656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Documents and Settings\Гость\Рабочий стол\Филфак. Фотки\Посвящение первокурсников - 2013\Посвящение первокурсников - 2013 00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4500570"/>
            <a:ext cx="8643998" cy="2214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Гость\Рабочий стол\Филфак. Фотки\День рождения ППОС СВФУ\IMG_804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643998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Гость\Мои документы\Мои рисунки\normal_1368091152_42_dsc_57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14290"/>
            <a:ext cx="4286280" cy="37147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3571868" y="130175"/>
            <a:ext cx="5143536" cy="1054100"/>
          </a:xfr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r" eaLnBrk="1" hangingPunct="1">
              <a:buClr>
                <a:srgbClr val="FFFFFF"/>
              </a:buClr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100" b="1" cap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Филологический</a:t>
            </a:r>
            <a:r>
              <a:rPr lang="en-GB" sz="21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 – </a:t>
            </a:r>
            <a:r>
              <a:rPr lang="en-GB" sz="2100" b="1" cap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судьба</a:t>
            </a:r>
            <a:r>
              <a:rPr lang="en-GB" sz="21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 </a:t>
            </a:r>
            <a:r>
              <a:rPr lang="en-GB" sz="2100" b="1" cap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моя</a:t>
            </a:r>
            <a:r>
              <a:rPr lang="en-GB" sz="21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…</a:t>
            </a:r>
            <a:br>
              <a:rPr lang="en-GB" sz="21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</a:br>
            <a:r>
              <a:rPr lang="en-GB" sz="21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А </a:t>
            </a:r>
            <a:r>
              <a:rPr lang="en-GB" sz="2100" b="1" cap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всякая</a:t>
            </a:r>
            <a:r>
              <a:rPr lang="en-GB" sz="21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 </a:t>
            </a:r>
            <a:r>
              <a:rPr lang="en-GB" sz="2100" b="1" cap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судьба</a:t>
            </a:r>
            <a:r>
              <a:rPr lang="en-GB" sz="21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 – </a:t>
            </a:r>
            <a:r>
              <a:rPr lang="en-GB" sz="2100" b="1" cap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это</a:t>
            </a:r>
            <a:r>
              <a:rPr lang="en-GB" sz="21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 </a:t>
            </a:r>
            <a:r>
              <a:rPr lang="en-GB" sz="2100" b="1" cap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история</a:t>
            </a:r>
            <a:r>
              <a:rPr lang="en-GB" sz="21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.</a:t>
            </a:r>
            <a:br>
              <a:rPr lang="en-GB" sz="21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</a:br>
            <a:r>
              <a:rPr lang="en-GB" sz="2100" b="1" cap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История</a:t>
            </a:r>
            <a:r>
              <a:rPr lang="en-GB" sz="21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 </a:t>
            </a:r>
            <a:r>
              <a:rPr lang="en-GB" sz="2100" b="1" cap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любви</a:t>
            </a:r>
            <a:r>
              <a:rPr lang="en-GB" sz="21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, </a:t>
            </a:r>
            <a:r>
              <a:rPr lang="en-GB" sz="2100" b="1" cap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история</a:t>
            </a:r>
            <a:r>
              <a:rPr lang="en-GB" sz="21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 </a:t>
            </a:r>
            <a:r>
              <a:rPr lang="en-GB" sz="2100" b="1" cap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жизни</a:t>
            </a:r>
            <a:r>
              <a:rPr lang="en-GB" sz="21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, </a:t>
            </a:r>
            <a:r>
              <a:rPr lang="en-GB" sz="2100" b="1" cap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история</a:t>
            </a:r>
            <a:r>
              <a:rPr lang="en-GB" sz="21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 </a:t>
            </a:r>
            <a:r>
              <a:rPr lang="en-GB" sz="2100" b="1" cap="none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страны</a:t>
            </a:r>
            <a:r>
              <a:rPr lang="en-GB" sz="21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onotype Corsiva" pitchFamily="66" charset="0"/>
              </a:rPr>
              <a:t>…</a:t>
            </a:r>
          </a:p>
        </p:txBody>
      </p:sp>
      <p:pic>
        <p:nvPicPr>
          <p:cNvPr id="1027" name="Picture 3" descr="C:\Documents and Settings\Гость\Мои документы\Мои рисунки\00c98fadd4f9e7da94bfe4322b06d6e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4071942"/>
            <a:ext cx="8572560" cy="2538406"/>
          </a:xfrm>
          <a:prstGeom prst="rect">
            <a:avLst/>
          </a:prstGeom>
          <a:noFill/>
        </p:spPr>
      </p:pic>
      <p:pic>
        <p:nvPicPr>
          <p:cNvPr id="8" name="Рисунок 263" descr="C:\Documents and Settings\Гость\Рабочий стол\Филфак\1 Мая\фото2011 62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214422"/>
            <a:ext cx="4143404" cy="271464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Гость\Рабочий стол\Филфак. Фотки\Общежитие студентов\IMG_64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143116"/>
            <a:ext cx="3214710" cy="1690689"/>
          </a:xfrm>
          <a:prstGeom prst="rect">
            <a:avLst/>
          </a:prstGeom>
          <a:noFill/>
        </p:spPr>
      </p:pic>
      <p:pic>
        <p:nvPicPr>
          <p:cNvPr id="9226" name="Picture 10" descr="C:\Documents and Settings\Гость\Рабочий стол\Профориентация ФЛФ\Филфак. Профориентация\Студенты\9fbaeeeb8459d1698cf8cbbf44bc398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142852"/>
            <a:ext cx="5572164" cy="192882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9219" name="Picture 3" descr="C:\Documents and Settings\Гость\Рабочий стол\Профориентация ФЛФ\Филфак. Профориентация\Студенты\7ec76682f3b0fdefb4628839a934654b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5143512"/>
            <a:ext cx="2714644" cy="14811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220" name="Picture 4" descr="C:\Documents and Settings\Гость\Рабочий стол\Профориентация ФЛФ\Филфак. Профориентация\Студенты\64e016740f14124925def25dde1aa7ac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3857628"/>
            <a:ext cx="2857520" cy="11811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223" name="Picture 7" descr="C:\Documents and Settings\Гость\Рабочий стол\Профориентация ФЛФ\Филфак. Профориентация\Студенты\b51f190d3d8550a56bb2955bd0ee879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857232"/>
            <a:ext cx="4357718" cy="121444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9224" name="Picture 8" descr="C:\Documents and Settings\Гость\Рабочий стол\Профориентация ФЛФ\Филфак. Профориентация\Фотки ФЛФ\normal_42_img_9818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14942" y="3786190"/>
            <a:ext cx="3714756" cy="2857520"/>
          </a:xfrm>
          <a:prstGeom prst="rect">
            <a:avLst/>
          </a:prstGeom>
          <a:noFill/>
        </p:spPr>
      </p:pic>
      <p:pic>
        <p:nvPicPr>
          <p:cNvPr id="9225" name="Picture 9" descr="C:\Documents and Settings\Гость\Рабочий стол\Профориентация ФЛФ\Филфак. Профориентация\Студенты\fb80f68413effe9ddeb102c7d4780d03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29256" y="2214554"/>
            <a:ext cx="3490916" cy="148113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1266" name="Picture 2" descr="C:\Documents and Settings\Гость\Рабочий стол\Профориентация ФЛФ\Филфак. Профориентация\Студенты\fe48d054f4e135965e599b16453c6396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143240" y="2143116"/>
            <a:ext cx="2071702" cy="28575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2" name="TextBox 11"/>
          <p:cNvSpPr txBox="1"/>
          <p:nvPr/>
        </p:nvSpPr>
        <p:spPr>
          <a:xfrm>
            <a:off x="142844" y="142853"/>
            <a:ext cx="300039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Студгородок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7" name="Picture 11" descr="C:\Documents and Settings\Гость\Рабочий стол\Профориентация ФЛФ\Филфак. Профориентация\Студенты\dac9c595c43263d3e7abfff52fc6b008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28926" y="5072074"/>
            <a:ext cx="2786082" cy="157163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18058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ЯГУ ИФФ Группа РО- 73 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6"/>
            <a:ext cx="7776864" cy="60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95041"/>
      </p:ext>
    </p:extLst>
  </p:cSld>
  <p:clrMapOvr>
    <a:masterClrMapping/>
  </p:clrMapOvr>
  <p:transition spd="med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3" descr="x_252a8c7a.jpg"/>
          <p:cNvPicPr>
            <a:picLocks noGrp="1" noChangeAspect="1"/>
          </p:cNvPicPr>
          <p:nvPr/>
        </p:nvPicPr>
        <p:blipFill>
          <a:blip r:embed="rId2" cstate="print"/>
          <a:srcRect t="16819" b="3892"/>
          <a:stretch>
            <a:fillRect/>
          </a:stretch>
        </p:blipFill>
        <p:spPr>
          <a:xfrm>
            <a:off x="142844" y="142852"/>
            <a:ext cx="4214842" cy="264320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054" name="Picture 6" descr="C:\Documents and Settings\Гость\Мои документы\Мои рисунки\Студенты\d381a907da5ae867833b3c551d02bc9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4286256"/>
            <a:ext cx="4429156" cy="242889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7" name="TextBox 6"/>
          <p:cNvSpPr txBox="1"/>
          <p:nvPr/>
        </p:nvSpPr>
        <p:spPr>
          <a:xfrm>
            <a:off x="4714876" y="214290"/>
            <a:ext cx="3786214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Студенты на занятиях</a:t>
            </a:r>
            <a:endParaRPr lang="ru-RU" sz="2400" dirty="0"/>
          </a:p>
        </p:txBody>
      </p:sp>
      <p:pic>
        <p:nvPicPr>
          <p:cNvPr id="1026" name="Picture 2" descr="C:\Documents and Settings\Гость\Рабочий стол\Филфак\Фотки ФЛФ\Студенты\c008ab98923300c20dffbb1681f9807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4786322"/>
            <a:ext cx="4214842" cy="196691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050" name="Picture 2" descr="C:\Documents and Settings\Гость\Рабочий стол\Филфак. Фотки\27098ea0c294028756481421c415e5a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2714620"/>
            <a:ext cx="4357718" cy="1500198"/>
          </a:xfrm>
          <a:prstGeom prst="rect">
            <a:avLst/>
          </a:prstGeom>
          <a:noFill/>
        </p:spPr>
      </p:pic>
      <p:pic>
        <p:nvPicPr>
          <p:cNvPr id="2052" name="Picture 4" descr="C:\Documents and Settings\Гость\Мои документы\Мои рисунки\Студенты\13a727391787bc5d106328ab2895905f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714356"/>
            <a:ext cx="4214842" cy="18573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" name="Picture 2" descr="C:\Documents and Settings\Гость\Рабочий стол\Филфак. Фотки\ОЖ-1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2500306"/>
            <a:ext cx="4214842" cy="221457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C:\Documents and Settings\Гость\Рабочий стол\Филфак. Фотки\Новый год в КФЕНе\Номинанты - 2013 0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214686"/>
            <a:ext cx="4152895" cy="3462339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0" name="Рисунок 9" descr="C:\Documents and Settings\Гость\Рабочий стол\Филфак. Фотки\Изображение\Новый год в СВФУ\Изображение 1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2428868"/>
            <a:ext cx="221457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Documents and Settings\Гость\Мои документы\Мои рисунки\Студенты\ac7ae0d45ef9bccb13955c6b97f6ed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42852"/>
            <a:ext cx="5143536" cy="221457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4100" name="Picture 4" descr="C:\Documents and Settings\Гость\Мои документы\Мои рисунки\Студенты\ea424704eb2c62c44bc81ea24a0c514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7818" y="928670"/>
            <a:ext cx="3357554" cy="214314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4103" name="Picture 7" descr="C:\Documents and Settings\Гость\Мои документы\Мои рисунки\Студенты\88ef27d32c941f86d700e8e678442d3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4714884"/>
            <a:ext cx="2214578" cy="200026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5000628" y="142852"/>
            <a:ext cx="378621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Лучшие студенты</a:t>
            </a:r>
            <a:endParaRPr lang="ru-RU" sz="3600" dirty="0"/>
          </a:p>
        </p:txBody>
      </p:sp>
      <p:pic>
        <p:nvPicPr>
          <p:cNvPr id="9" name="Рисунок 8" descr="C:\Documents and Settings\Гость\Рабочий стол\Филфак. Фотки\Изображение\Новый год в СВФУ\Изображение 11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2428868"/>
            <a:ext cx="235745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Documents and Settings\Гость\Рабочий стол\Филфак. Фотки\Студенты\CTr2Vh0K4bg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0298" y="4714884"/>
            <a:ext cx="2143140" cy="203629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Documents and Settings\Гость\Рабочий стол\Филфак. Фотки\Посвящение первокурсников - 2013\Посвящение первокурсников - 2013 0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214686"/>
            <a:ext cx="4572032" cy="3500462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4505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42844" y="142852"/>
            <a:ext cx="4286280" cy="5715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hangingPunct="1">
              <a:buClr>
                <a:srgbClr val="006666"/>
              </a:buClr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b="1" dirty="0" err="1" smtClean="0"/>
              <a:t>Из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жизни</a:t>
            </a:r>
            <a:r>
              <a:rPr lang="en-GB" sz="2800" b="1" dirty="0" smtClean="0"/>
              <a:t> </a:t>
            </a:r>
            <a:r>
              <a:rPr lang="en-GB" sz="2800" b="1" dirty="0" err="1" smtClean="0"/>
              <a:t>факультета</a:t>
            </a:r>
            <a:r>
              <a:rPr lang="en-GB" sz="2800" b="1" dirty="0" smtClean="0"/>
              <a:t>:</a:t>
            </a:r>
          </a:p>
        </p:txBody>
      </p:sp>
      <p:pic>
        <p:nvPicPr>
          <p:cNvPr id="6" name="Рисунок 5" descr="C:\Documents and Settings\Гость\Рабочий стол\Филфак. Фотки\Посвящение первокурсников - 2013\Посвящение первокурсников - 2013 04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785794"/>
            <a:ext cx="4214842" cy="264320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" name="Рисунок 9" descr="C:\Documents and Settings\Гость\Рабочий стол\Филфак. Фотки\Новый год в КФЕНе\BkeU1V8HQz4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2" y="142852"/>
            <a:ext cx="4367211" cy="3000396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" name="Рисунок 6" descr="C:\Documents and Settings\Гость\Рабочий стол\Филфак. Фотки\Хеллоуин-2013\Хеллоуин-2013 00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3500438"/>
            <a:ext cx="4071966" cy="3214710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214290"/>
            <a:ext cx="421484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Команда КВН ФЛФ – чемпионы Лиги</a:t>
            </a:r>
            <a:endParaRPr lang="ru-RU" dirty="0"/>
          </a:p>
        </p:txBody>
      </p:sp>
      <p:pic>
        <p:nvPicPr>
          <p:cNvPr id="5122" name="Picture 2" descr="C:\Documents and Settings\Гость\Рабочий стол\Профориентация ФЛФ\Филфак. Профориентация\Фотки ФЛФ\1337681307_img_033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3929066"/>
            <a:ext cx="4000528" cy="2643206"/>
          </a:xfrm>
          <a:prstGeom prst="rect">
            <a:avLst/>
          </a:prstGeom>
          <a:noFill/>
        </p:spPr>
      </p:pic>
      <p:pic>
        <p:nvPicPr>
          <p:cNvPr id="5123" name="Picture 3" descr="C:\Documents and Settings\Гость\Рабочий стол\Профориентация ФЛФ\Филфак. Профориентация\Фотки ФЛФ\1337681325_img_043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6" y="4071942"/>
            <a:ext cx="4357718" cy="2500330"/>
          </a:xfrm>
          <a:prstGeom prst="rect">
            <a:avLst/>
          </a:prstGeom>
          <a:noFill/>
        </p:spPr>
      </p:pic>
      <p:pic>
        <p:nvPicPr>
          <p:cNvPr id="5124" name="Picture 4" descr="C:\Documents and Settings\Гость\Рабочий стол\Профориентация ФЛФ\Филфак. Профориентация\Фотки ФЛФ\1337681392_img_044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1285860"/>
            <a:ext cx="4071966" cy="2681288"/>
          </a:xfrm>
          <a:prstGeom prst="rect">
            <a:avLst/>
          </a:prstGeom>
          <a:noFill/>
        </p:spPr>
      </p:pic>
      <p:pic>
        <p:nvPicPr>
          <p:cNvPr id="5125" name="Рисунок 8" descr="C:\Documents and Settings\Гость\Рабочий стол\Фотки ФЛФ\normal_42_vjjhloo1ywk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44" y="714356"/>
            <a:ext cx="435771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C:\Documents and Settings\Гость\Рабочий стол\Фотки ФЛФ\1337681368_img_038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43438" y="142853"/>
            <a:ext cx="4071966" cy="1071570"/>
          </a:xfrm>
          <a:prstGeom prst="rect">
            <a:avLst/>
          </a:prstGeom>
          <a:noFill/>
        </p:spPr>
      </p:pic>
      <p:pic>
        <p:nvPicPr>
          <p:cNvPr id="8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Содержимое 13" descr="0d7851252b4957304b0e2b5bf4a5f174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142844" y="714356"/>
            <a:ext cx="4283106" cy="3143272"/>
          </a:xfrm>
        </p:spPr>
      </p:pic>
      <p:pic>
        <p:nvPicPr>
          <p:cNvPr id="9" name="Содержимое 8" descr="фото2011 574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500562" y="714356"/>
            <a:ext cx="4429155" cy="3143272"/>
          </a:xfrm>
        </p:spPr>
      </p:pic>
      <p:sp>
        <p:nvSpPr>
          <p:cNvPr id="11" name="Текст 10"/>
          <p:cNvSpPr>
            <a:spLocks noGrp="1"/>
          </p:cNvSpPr>
          <p:nvPr>
            <p:ph type="body" sz="quarter" idx="1"/>
          </p:nvPr>
        </p:nvSpPr>
        <p:spPr>
          <a:xfrm>
            <a:off x="142844" y="214290"/>
            <a:ext cx="4214842" cy="428628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/>
              <a:t>Татьянин день. Фольклорный вечер</a:t>
            </a:r>
            <a:endParaRPr lang="ru-RU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4643438" y="214290"/>
            <a:ext cx="4041775" cy="42862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/>
              <a:t>На Фестивале языков</a:t>
            </a:r>
            <a:endParaRPr lang="ru-RU" dirty="0"/>
          </a:p>
        </p:txBody>
      </p:sp>
      <p:pic>
        <p:nvPicPr>
          <p:cNvPr id="1028" name="Picture 4" descr="фото2011 58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4000504"/>
            <a:ext cx="4429156" cy="264320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3" name="Рисунок 12" descr="C:\Documents and Settings\Гость\Рабочий стол\Филфак. Фотки\Фольклорный вечер - 2013\Фольклорный вечер - 2013 01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4000504"/>
            <a:ext cx="4214842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10"/>
          <p:cNvSpPr>
            <a:spLocks noGrp="1"/>
          </p:cNvSpPr>
          <p:nvPr>
            <p:ph type="body" sz="quarter" idx="1"/>
          </p:nvPr>
        </p:nvSpPr>
        <p:spPr>
          <a:xfrm>
            <a:off x="142844" y="214290"/>
            <a:ext cx="4214842" cy="42862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Литературные вечера</a:t>
            </a:r>
            <a:endParaRPr lang="ru-RU" sz="2800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3"/>
          </p:nvPr>
        </p:nvSpPr>
        <p:spPr>
          <a:xfrm>
            <a:off x="4643438" y="214290"/>
            <a:ext cx="4041775" cy="42862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Краса ФЛФ - 2014</a:t>
            </a:r>
            <a:endParaRPr lang="ru-RU" sz="2800" dirty="0"/>
          </a:p>
        </p:txBody>
      </p:sp>
      <p:pic>
        <p:nvPicPr>
          <p:cNvPr id="8" name="Picture 4" descr="dscn02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4000504"/>
            <a:ext cx="4286280" cy="264320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5" name="Рисунок 14" descr="C:\Documents and Settings\Гость\Рабочий стол\Филфак. Фотки\IMG_783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714356"/>
            <a:ext cx="4214842" cy="3143272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3" name="Рисунок 12" descr="C:\Documents and Settings\Гость\Рабочий стол\Филфак. Фотки\Краса ФЛФ - 2014\Краса ФЛФ - 2014 10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714356"/>
            <a:ext cx="4071966" cy="3143272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4" name="Рисунок 13" descr="C:\Documents and Settings\Гость\Рабочий стол\Филфак. Фотки\Краса ФЛФ - 2014\Краса ФЛФ - 2014 09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3929066"/>
            <a:ext cx="4071966" cy="2743197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Documents and Settings\Гость\Рабочий стол\Филфак. Фотки\Ректорский смотр\Ректорский смотр - 2013\rlJdB9iwMBQ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142852"/>
            <a:ext cx="371477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Documents and Settings\Гость\Рабочий стол\Филфак. Фотки\Ректорский смотр\Ректорский смотр - 2013\PxccFZexR0c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857232"/>
            <a:ext cx="4786346" cy="3186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Гость\Рабочий стол\Филфак. Фотки\Ректорский смотр\Ректорский смотр - 2013\Борисова Сайаана, РН-АО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2571744"/>
            <a:ext cx="3538768" cy="1966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Documents and Settings\Гость\Рабочий стол\Филфак. Фотки\Ректорский смотр\Ректорский смотр - 2013\Никулина Аэлита, ОЖ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4643446"/>
            <a:ext cx="3624271" cy="2052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285720" y="214290"/>
            <a:ext cx="4400552" cy="58259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b="1" dirty="0" smtClean="0"/>
              <a:t>Ректорский смотр - 2014</a:t>
            </a:r>
            <a:endParaRPr lang="ru-RU" b="1" dirty="0"/>
          </a:p>
        </p:txBody>
      </p:sp>
      <p:pic>
        <p:nvPicPr>
          <p:cNvPr id="1026" name="Picture 2" descr="C:\Documents and Settings\Гость\Рабочий стол\Филфак. Фотки\Иностранные студенты\Студенты РКИ на Ректорском смотре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4071942"/>
            <a:ext cx="4714908" cy="265746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Гость\Рабочий стол\Филфак\Романс\фото2011 59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785794"/>
            <a:ext cx="4071966" cy="278608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357158" y="214290"/>
            <a:ext cx="8328055" cy="428628"/>
          </a:xfrm>
        </p:spPr>
        <p:txBody>
          <a:bodyPr>
            <a:noAutofit/>
          </a:bodyPr>
          <a:lstStyle/>
          <a:p>
            <a:r>
              <a:rPr lang="ru-RU" sz="2400" dirty="0" smtClean="0"/>
              <a:t>Ансамбль «Русское устье».  Вечер русского романса</a:t>
            </a:r>
            <a:endParaRPr lang="ru-RU" sz="2400" dirty="0"/>
          </a:p>
        </p:txBody>
      </p:sp>
      <p:sp>
        <p:nvSpPr>
          <p:cNvPr id="8" name="Текст 4"/>
          <p:cNvSpPr txBox="1">
            <a:spLocks/>
          </p:cNvSpPr>
          <p:nvPr/>
        </p:nvSpPr>
        <p:spPr bwMode="auto">
          <a:xfrm>
            <a:off x="214282" y="214290"/>
            <a:ext cx="4283106" cy="5715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lang="ru-RU" b="1" kern="0" dirty="0" smtClean="0">
              <a:solidFill>
                <a:srgbClr val="000000"/>
              </a:solidFill>
              <a:latin typeface="+mn-lt"/>
              <a:ea typeface="+mn-ea"/>
            </a:endParaRP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GB" sz="1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Текст 4"/>
          <p:cNvSpPr txBox="1">
            <a:spLocks/>
          </p:cNvSpPr>
          <p:nvPr/>
        </p:nvSpPr>
        <p:spPr bwMode="auto">
          <a:xfrm>
            <a:off x="285720" y="1428736"/>
            <a:ext cx="4283106" cy="42862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GB" sz="1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449263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 descr="C:\Documents and Settings\Гость\Рабочий стол\Филфак. Фотки\Русские народные костюмы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714752"/>
            <a:ext cx="4079876" cy="290195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10" name="Рисунок 9" descr="C:\Documents and Settings\Гость\Рабочий стол\Филфак. Фотки\РСО-13-А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3" y="3714752"/>
            <a:ext cx="4286280" cy="2962275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785794"/>
            <a:ext cx="4286280" cy="2786082"/>
          </a:xfrm>
          <a:prstGeom prst="rect">
            <a:avLst/>
          </a:prstGeom>
          <a:ln w="28575">
            <a:solidFill>
              <a:srgbClr val="C00000"/>
            </a:solidFill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Rectangle 2"/>
          <p:cNvSpPr>
            <a:spLocks noGrp="1" noChangeArrowheads="1"/>
          </p:cNvSpPr>
          <p:nvPr>
            <p:ph type="body" sz="quarter" idx="1"/>
          </p:nvPr>
        </p:nvSpPr>
        <p:spPr>
          <a:xfrm>
            <a:off x="142844" y="142852"/>
            <a:ext cx="8572560" cy="729806"/>
          </a:xfrm>
        </p:spPr>
        <p:txBody>
          <a:bodyPr/>
          <a:lstStyle/>
          <a:p>
            <a:pPr indent="-339725" algn="ctr">
              <a:buSzPct val="80000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ru-RU" sz="1800" dirty="0" smtClean="0"/>
          </a:p>
          <a:p>
            <a:pPr indent="-339725" algn="ctr">
              <a:buSzPct val="80000"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ru-RU" sz="4400" dirty="0" smtClean="0"/>
              <a:t>Новый год на ФЛФ     </a:t>
            </a:r>
          </a:p>
          <a:p>
            <a:pPr indent="-339725" algn="ctr" eaLnBrk="1" hangingPunct="1">
              <a:spcBef>
                <a:spcPts val="600"/>
              </a:spcBef>
              <a:buSzPct val="80000"/>
              <a:buFont typeface="Arial" charset="0"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ru-RU" sz="2000" dirty="0" smtClean="0"/>
              <a:t> </a:t>
            </a:r>
            <a:endParaRPr lang="en-GB" sz="2000" dirty="0" smtClean="0"/>
          </a:p>
        </p:txBody>
      </p:sp>
      <p:pic>
        <p:nvPicPr>
          <p:cNvPr id="3074" name="Picture 2" descr="C:\Documents and Settings\Гость\Мои документы\Мои рисунки\Студенты\752e79f0cc108537777ac19fde04c9e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42844" y="1000108"/>
            <a:ext cx="4572032" cy="285752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2053" name="Picture 5" descr="C:\Documents and Settings\Гость\Рабочий стол\Филфак. Фотки\Новый год в КФЕНе\РО-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4000504"/>
            <a:ext cx="4572032" cy="263048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</p:pic>
      <p:pic>
        <p:nvPicPr>
          <p:cNvPr id="16" name="Рисунок 15" descr="C:\Documents and Settings\Гость\Рабочий стол\Филфак. Фотки\Новый год в КФЕНе\BkeU1V8HQz4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928670"/>
            <a:ext cx="3857652" cy="2928958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9" name="Рисунок 18" descr="C:\Documents and Settings\Гость\Рабочий стол\Филфак. Фотки\Новый год в КФЕНе\6uSboVEi_gg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4000504"/>
            <a:ext cx="3971917" cy="2643206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Гость\Рабочий стол\Филфак. Фотки\Студенты\Масленица - 20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571744"/>
            <a:ext cx="4857784" cy="1857388"/>
          </a:xfrm>
          <a:prstGeom prst="rect">
            <a:avLst/>
          </a:prstGeom>
          <a:noFill/>
        </p:spPr>
      </p:pic>
      <p:sp>
        <p:nvSpPr>
          <p:cNvPr id="76802" name="Rectangle 1"/>
          <p:cNvSpPr>
            <a:spLocks noGrp="1" noChangeArrowheads="1"/>
          </p:cNvSpPr>
          <p:nvPr>
            <p:ph type="title"/>
          </p:nvPr>
        </p:nvSpPr>
        <p:spPr>
          <a:xfrm>
            <a:off x="195263" y="0"/>
            <a:ext cx="4519613" cy="57148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r" eaLnBrk="1" hangingPunct="1">
              <a:buClr>
                <a:srgbClr val="330066"/>
              </a:buClr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dirty="0" err="1" smtClean="0"/>
              <a:t>Из</a:t>
            </a:r>
            <a:r>
              <a:rPr lang="en-GB" sz="2800" dirty="0" smtClean="0"/>
              <a:t> </a:t>
            </a:r>
            <a:r>
              <a:rPr lang="en-GB" sz="2800" dirty="0" err="1" smtClean="0"/>
              <a:t>жизни</a:t>
            </a:r>
            <a:r>
              <a:rPr lang="en-GB" sz="2800" dirty="0" smtClean="0"/>
              <a:t> </a:t>
            </a:r>
            <a:r>
              <a:rPr lang="en-GB" sz="2800" dirty="0" err="1" smtClean="0"/>
              <a:t>студентов</a:t>
            </a:r>
            <a:r>
              <a:rPr lang="en-GB" sz="2800" dirty="0" smtClean="0"/>
              <a:t> ФЛФ:</a:t>
            </a:r>
          </a:p>
        </p:txBody>
      </p:sp>
      <p:pic>
        <p:nvPicPr>
          <p:cNvPr id="2" name="Picture 2" descr="C:\Documents and Settings\Гость\Рабочий стол\Филфак\Фотки ФЛФ\Студенты\d6bda4cc223e7431d865c8f5caefab5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214290"/>
            <a:ext cx="4214842" cy="205740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8" name="Рисунок 3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2357430"/>
            <a:ext cx="4214842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Рисунок 2" descr="C:\Users\Пользователь\Desktop\Новая папка\IMG_96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4429132"/>
            <a:ext cx="4286280" cy="222411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6" name="Picture 2" descr="C:\Documents and Settings\Гость\Рабочий стол\Фотки ФЛФ\normal_42_stilyagi_tantsuyut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42844" y="571480"/>
            <a:ext cx="4643470" cy="214314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</p:pic>
      <p:pic>
        <p:nvPicPr>
          <p:cNvPr id="3" name="Picture 2" descr="C:\Documents and Settings\Гость\Мои документы\Мои рисунки\52b11cf6176f81693d57c925c03900af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2844" y="4500570"/>
            <a:ext cx="4286280" cy="221457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53135" y="274638"/>
            <a:ext cx="3106688" cy="70609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РО 1979г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80728"/>
            <a:ext cx="8094307" cy="572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03031"/>
      </p:ext>
    </p:extLst>
  </p:cSld>
  <p:clrMapOvr>
    <a:masterClrMapping/>
  </p:clrMapOvr>
  <p:transition spd="med">
    <p:fade thruBlk="1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Гость\Рабочий стол\Фотки ФЛФ\1257218_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42852"/>
            <a:ext cx="2738437" cy="3143272"/>
          </a:xfrm>
          <a:prstGeom prst="rect">
            <a:avLst/>
          </a:prstGeom>
          <a:noFill/>
        </p:spPr>
      </p:pic>
      <p:pic>
        <p:nvPicPr>
          <p:cNvPr id="1029" name="Picture 5" descr="C:\Documents and Settings\Гость\Рабочий стол\Фотки ФЛФ\QEb-iZW9w_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142852"/>
            <a:ext cx="2714644" cy="2571768"/>
          </a:xfrm>
          <a:prstGeom prst="rect">
            <a:avLst/>
          </a:prstGeom>
          <a:noFill/>
        </p:spPr>
      </p:pic>
      <p:pic>
        <p:nvPicPr>
          <p:cNvPr id="1030" name="Picture 6" descr="C:\Documents and Settings\Гость\Рабочий стол\Фотки ФЛФ\yQqS1sgpqo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4" y="142852"/>
            <a:ext cx="3000396" cy="2159000"/>
          </a:xfrm>
          <a:prstGeom prst="rect">
            <a:avLst/>
          </a:prstGeom>
          <a:noFill/>
        </p:spPr>
      </p:pic>
      <p:pic>
        <p:nvPicPr>
          <p:cNvPr id="1031" name="Picture 7" descr="C:\Documents and Settings\Гость\Рабочий стол\Фотки ФЛФ\normal_42_beg1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322" y="2428868"/>
            <a:ext cx="2928938" cy="1905000"/>
          </a:xfrm>
          <a:prstGeom prst="rect">
            <a:avLst/>
          </a:prstGeom>
          <a:noFill/>
        </p:spPr>
      </p:pic>
      <p:pic>
        <p:nvPicPr>
          <p:cNvPr id="1036" name="Picture 12" descr="C:\Documents and Settings\Гость\Рабочий стол\Фотки ФЛФ\1367207139_lyzhnya-rossii-2013-412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29124" y="4429132"/>
            <a:ext cx="4452942" cy="2324098"/>
          </a:xfrm>
          <a:prstGeom prst="rect">
            <a:avLst/>
          </a:prstGeom>
          <a:noFill/>
        </p:spPr>
      </p:pic>
      <p:pic>
        <p:nvPicPr>
          <p:cNvPr id="1033" name="Picture 9" descr="C:\Documents and Settings\Гость\Рабочий стол\Фотки ФЛФ\1229968_3l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3357562"/>
            <a:ext cx="4071966" cy="3357586"/>
          </a:xfrm>
          <a:prstGeom prst="rect">
            <a:avLst/>
          </a:prstGeom>
          <a:noFill/>
        </p:spPr>
      </p:pic>
      <p:pic>
        <p:nvPicPr>
          <p:cNvPr id="1034" name="Picture 10" descr="C:\Documents and Settings\Гость\Рабочий стол\Филфак. Фотки\Студенты\de9283980e26cf30d1e9d0456fe670a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00364" y="2857496"/>
            <a:ext cx="2786082" cy="214314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Documents and Settings\Гость\Рабочий стол\Профориентация ФЛФ\Филфак. Профориентация\Фотки ФЛФ\normal_42_1wu7b1awelq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68" y="3786190"/>
            <a:ext cx="1857388" cy="2928958"/>
          </a:xfrm>
          <a:prstGeom prst="rect">
            <a:avLst/>
          </a:prstGeom>
          <a:noFill/>
        </p:spPr>
      </p:pic>
      <p:pic>
        <p:nvPicPr>
          <p:cNvPr id="7172" name="Picture 4" descr="C:\Documents and Settings\Гость\Рабочий стол\Cтуденты ФЛФ\normal_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3714748"/>
            <a:ext cx="2114583" cy="3000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3" name="TextBox 12"/>
          <p:cNvSpPr txBox="1"/>
          <p:nvPr/>
        </p:nvSpPr>
        <p:spPr>
          <a:xfrm>
            <a:off x="285720" y="214290"/>
            <a:ext cx="8286808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Наши красавицы побеждают в конкурсах красоты и таланта</a:t>
            </a:r>
            <a:endParaRPr lang="ru-RU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1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026" name="Picture 2" descr="C:\Documents and Settings\Гость\Мои документы\Мои рисунки\1330491059_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44" y="714356"/>
            <a:ext cx="2357422" cy="30480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Picture 2" descr="C:\Documents and Settings\Гость\Рабочий стол\Филфак. Фотки\normal_42_oml1vhfqqfe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58016" y="714356"/>
            <a:ext cx="1933576" cy="2928938"/>
          </a:xfrm>
          <a:prstGeom prst="rect">
            <a:avLst/>
          </a:prstGeom>
          <a:noFill/>
        </p:spPr>
      </p:pic>
      <p:pic>
        <p:nvPicPr>
          <p:cNvPr id="3" name="Picture 2" descr="C:\Documents and Settings\Гость\Рабочий стол\Филфак. Фотки\Краса и гордость\1304259621_y_7b4be4db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643174" y="714356"/>
            <a:ext cx="4071966" cy="300039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7179" name="Рисунок 4" descr="фото2011 66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2844" y="3857628"/>
            <a:ext cx="2286016" cy="28575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2" name="Рисунок 11" descr="C:\Documents and Settings\Гость\Рабочий стол\Профориентация ФЛФ\Филфак. Профориентация\ФЛФ. Фотографии\flf_op.jpg"/>
          <p:cNvPicPr/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571736" y="3857628"/>
            <a:ext cx="2214578" cy="285752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Рисунок 7" descr="DSC002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8" y="3857628"/>
            <a:ext cx="3143273" cy="278608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2" name="Рисунок 11" descr="C:\Documents and Settings\Гость\Рабочий стол\Филфак. Фотки\Активисты - 2013\ГОТ\_DSC058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42852"/>
            <a:ext cx="4071966" cy="3605216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14282" y="142853"/>
            <a:ext cx="535785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Студенты-активисты, члены ПОС</a:t>
            </a:r>
            <a:endParaRPr lang="ru-RU" sz="2800" dirty="0"/>
          </a:p>
        </p:txBody>
      </p:sp>
      <p:pic>
        <p:nvPicPr>
          <p:cNvPr id="8195" name="Рисунок 24" descr="C:\Documents and Settings\Гость\Рабочий стол\Профориентация ФЛФ\Активисты ПОС ФЛФ\_MG_67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785794"/>
            <a:ext cx="4357718" cy="221457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8197" name="Picture 5" descr="C:\Documents and Settings\Гость\Рабочий стол\Профориентация ФЛФ\Активисты ПОС ФЛФ\_MG_68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3071810"/>
            <a:ext cx="3286148" cy="192882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8199" name="Picture 7" descr="C:\Documents and Settings\Гость\Рабочий стол\Профориентация ФЛФ\Филфак. Профориентация\ФЛФ. Фотографии\вк\_MG_волк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3143248"/>
            <a:ext cx="2143140" cy="350046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8" name="Содержимое 10" descr="С ветеранами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844" y="4786322"/>
            <a:ext cx="3214710" cy="192882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Содержимое 8" descr="Будущие журналисты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42844" y="285728"/>
            <a:ext cx="4286280" cy="285752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8" name="Содержимое 25" descr="normal_28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142844" y="3286124"/>
            <a:ext cx="4284693" cy="328614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2050" name="Рисунок 1" descr="TBqulhhkYo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42852"/>
            <a:ext cx="428628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Гость\Рабочий стол\Филфак\Фотки ФЛФ\normal_1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2357430"/>
            <a:ext cx="4286280" cy="20002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5123" name="Picture 3" descr="C:\Documents and Settings\Гость\Рабочий стол\Филфак. Фотки\Телестудия ФЛФ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4429132"/>
            <a:ext cx="4286280" cy="2220906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C:\Documents and Settings\Гость\Рабочий стол\Филфак. Фотки\Казань-2013\SAM_237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3071834" cy="3929090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10242" name="Picture 2" descr="C:\Documents and Settings\Гость\Рабочий стол\Профориентация ФЛФ\Филфак. Профориентация\Студенты\009e7f41d2d206dfa2d44c0c9b85dc1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857232"/>
            <a:ext cx="2643206" cy="197644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44" name="Picture 4" descr="C:\Documents and Settings\Гость\Рабочий стол\Профориентация ФЛФ\Филфак. Профориентация\Студенты\a156c14c4f550036945908a6113700d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60" y="857232"/>
            <a:ext cx="2857520" cy="196691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45" name="Picture 5" descr="C:\Documents and Settings\Гость\Рабочий стол\Профориентация ФЛФ\Филфак. Профориентация\Студенты\a27bcd8a312cec8ca0a80064e35d763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4286256"/>
            <a:ext cx="2500330" cy="242889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46" name="Picture 6" descr="C:\Documents and Settings\Гость\Рабочий стол\Профориентация ФЛФ\Филфак. Профориентация\Студенты\947819c9096b368c7656cd49d18836dd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488" y="4857736"/>
            <a:ext cx="3071834" cy="185741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" name="Picture 2" descr="C:\Documents and Settings\Admin.MICROSOF-1FC2E7\Рабочий стол\слава\IMG_003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5000636"/>
            <a:ext cx="2571768" cy="164305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47" name="Picture 7" descr="C:\Documents and Settings\Гость\Рабочий стол\Профориентация ФЛФ\Филфак. Профориентация\Cтуденты ФЛФ\normal_1342018206_42_img_3287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14678" y="2928934"/>
            <a:ext cx="2786082" cy="20002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10249" name="Picture 9" descr="C:\Documents and Settings\Гость\Рабочий стол\Профориентация ФЛФ\Филфак. Профориентация\Студенты\a6f16ff04aa8c253e8e7c7dedb0f6d67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43636" y="2928934"/>
            <a:ext cx="2562222" cy="20002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14" name="TextBox 13"/>
          <p:cNvSpPr txBox="1"/>
          <p:nvPr/>
        </p:nvSpPr>
        <p:spPr>
          <a:xfrm>
            <a:off x="3500430" y="142852"/>
            <a:ext cx="5214974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Студенты в летнее время</a:t>
            </a:r>
            <a:endParaRPr lang="ru-RU" sz="3200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"/>
          <p:cNvSpPr>
            <a:spLocks noGrp="1" noChangeArrowheads="1"/>
          </p:cNvSpPr>
          <p:nvPr>
            <p:ph type="title"/>
          </p:nvPr>
        </p:nvSpPr>
        <p:spPr>
          <a:xfrm>
            <a:off x="357158" y="142852"/>
            <a:ext cx="8386763" cy="55245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hangingPunct="1">
              <a:buClr>
                <a:srgbClr val="006666"/>
              </a:buClr>
              <a:buFont typeface="Verdana" pitchFamily="32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200" b="1" i="1" dirty="0" smtClean="0">
                <a:solidFill>
                  <a:schemeClr val="accent2"/>
                </a:solidFill>
              </a:rPr>
              <a:t>ФИЛОЛОГИЧЕСКИЙ - СУДЬБА МОЯ</a:t>
            </a:r>
            <a:r>
              <a:rPr lang="ru-RU" sz="3200" b="1" i="1" dirty="0" smtClean="0">
                <a:solidFill>
                  <a:schemeClr val="accent2"/>
                </a:solidFill>
              </a:rPr>
              <a:t>…</a:t>
            </a:r>
            <a:endParaRPr lang="en-GB" sz="3200" b="1" i="1" dirty="0" smtClean="0">
              <a:solidFill>
                <a:schemeClr val="accent2"/>
              </a:solidFill>
            </a:endParaRPr>
          </a:p>
        </p:txBody>
      </p:sp>
      <p:sp>
        <p:nvSpPr>
          <p:cNvPr id="79875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428596" y="5929330"/>
            <a:ext cx="8229600" cy="776272"/>
          </a:xfrm>
        </p:spPr>
        <p:txBody>
          <a:bodyPr>
            <a:normAutofit fontScale="47500" lnSpcReduction="20000"/>
          </a:bodyPr>
          <a:lstStyle/>
          <a:p>
            <a:pPr indent="-339725" algn="ctr" eaLnBrk="1" hangingPunct="1">
              <a:spcBef>
                <a:spcPts val="900"/>
              </a:spcBef>
              <a:buClr>
                <a:srgbClr val="006699"/>
              </a:buClr>
              <a:buFont typeface="Verdana" pitchFamily="32" charset="0"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ru-RU" sz="3600" b="1" dirty="0" smtClean="0"/>
          </a:p>
          <a:p>
            <a:pPr indent="-339725" algn="ctr" eaLnBrk="1" hangingPunct="1">
              <a:spcBef>
                <a:spcPts val="900"/>
              </a:spcBef>
              <a:buClr>
                <a:srgbClr val="006699"/>
              </a:buClr>
              <a:buFont typeface="Verdana" pitchFamily="32" charset="0"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5800" b="1" i="1" dirty="0" smtClean="0">
                <a:solidFill>
                  <a:schemeClr val="accent2"/>
                </a:solidFill>
                <a:latin typeface="Brush Script Std" pitchFamily="50" charset="0"/>
              </a:rPr>
              <a:t>ДРУЗЬЯ, МЫ ЖДЕМ ВАС!</a:t>
            </a:r>
          </a:p>
        </p:txBody>
      </p:sp>
      <p:pic>
        <p:nvPicPr>
          <p:cNvPr id="1026" name="Picture 2" descr="C:\Documents and Settings\Гость\Рабочий стол\Филфак. Фотки\1 Мая\00c98fadd4f9e7da94bfe4322b06d6e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857232"/>
            <a:ext cx="8715436" cy="53578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"/>
          <p:cNvSpPr>
            <a:spLocks noGrp="1" noChangeArrowheads="1"/>
          </p:cNvSpPr>
          <p:nvPr>
            <p:ph type="title"/>
          </p:nvPr>
        </p:nvSpPr>
        <p:spPr>
          <a:xfrm>
            <a:off x="357158" y="142852"/>
            <a:ext cx="8386763" cy="55245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hangingPunct="1">
              <a:buClr>
                <a:srgbClr val="006666"/>
              </a:buClr>
              <a:buFont typeface="Verdana" pitchFamily="32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200" b="1" i="1" dirty="0" smtClean="0">
                <a:solidFill>
                  <a:schemeClr val="accent2"/>
                </a:solidFill>
              </a:rPr>
              <a:t>ФИЛОЛОГИЧЕСКИЙ - СУДЬБА МОЯ</a:t>
            </a:r>
            <a:r>
              <a:rPr lang="ru-RU" sz="3200" b="1" i="1" dirty="0" smtClean="0">
                <a:solidFill>
                  <a:schemeClr val="accent2"/>
                </a:solidFill>
              </a:rPr>
              <a:t>…</a:t>
            </a:r>
            <a:endParaRPr lang="en-GB" sz="3200" b="1" i="1" dirty="0" smtClean="0">
              <a:solidFill>
                <a:schemeClr val="accent2"/>
              </a:solidFill>
            </a:endParaRPr>
          </a:p>
        </p:txBody>
      </p:sp>
      <p:sp>
        <p:nvSpPr>
          <p:cNvPr id="79875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428596" y="5929330"/>
            <a:ext cx="8229600" cy="776272"/>
          </a:xfrm>
        </p:spPr>
        <p:txBody>
          <a:bodyPr>
            <a:normAutofit fontScale="47500" lnSpcReduction="20000"/>
          </a:bodyPr>
          <a:lstStyle/>
          <a:p>
            <a:pPr indent="-339725" algn="ctr" eaLnBrk="1" hangingPunct="1">
              <a:spcBef>
                <a:spcPts val="900"/>
              </a:spcBef>
              <a:buClr>
                <a:srgbClr val="006699"/>
              </a:buClr>
              <a:buFont typeface="Verdana" pitchFamily="32" charset="0"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ru-RU" sz="3600" b="1" dirty="0" smtClean="0"/>
          </a:p>
          <a:p>
            <a:pPr indent="-339725" algn="ctr" eaLnBrk="1" hangingPunct="1">
              <a:spcBef>
                <a:spcPts val="900"/>
              </a:spcBef>
              <a:buClr>
                <a:srgbClr val="006699"/>
              </a:buClr>
              <a:buFont typeface="Verdana" pitchFamily="32" charset="0"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5800" b="1" i="1" dirty="0" smtClean="0">
                <a:solidFill>
                  <a:schemeClr val="accent2"/>
                </a:solidFill>
                <a:latin typeface="Brush Script Std" pitchFamily="50" charset="0"/>
              </a:rPr>
              <a:t>ДРУЗЬЯ, МЫ ЖДЕМ ВАС!</a:t>
            </a:r>
          </a:p>
        </p:txBody>
      </p:sp>
      <p:pic>
        <p:nvPicPr>
          <p:cNvPr id="2" name="Picture 2" descr="C:\Documents and Settings\Гость\Рабочий стол\Филфак. Фотки\Профориентац.работа ПОС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6600" y="882650"/>
            <a:ext cx="7670800" cy="50927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84785"/>
            <a:ext cx="4284269" cy="273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95687"/>
      </p:ext>
    </p:extLst>
  </p:cSld>
  <p:clrMapOvr>
    <a:masterClrMapping/>
  </p:clrMapOvr>
  <p:transition spd="med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0" y="2884416"/>
            <a:ext cx="4219575" cy="29241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429000"/>
            <a:ext cx="2609850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02793"/>
      </p:ext>
    </p:extLst>
  </p:cSld>
  <p:clrMapOvr>
    <a:masterClrMapping/>
  </p:clrMapOvr>
  <p:transition spd="med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442470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734" y="3501008"/>
            <a:ext cx="4608512" cy="314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412" y="411680"/>
            <a:ext cx="4126981" cy="2657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577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825552"/>
            <a:ext cx="5576223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0066"/>
            <a:ext cx="3528392" cy="2551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369" y="223659"/>
            <a:ext cx="3888432" cy="2507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53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2746</TotalTime>
  <Words>1221</Words>
  <Application>Microsoft Office PowerPoint</Application>
  <PresentationFormat>Экран (4:3)</PresentationFormat>
  <Paragraphs>134</Paragraphs>
  <Slides>56</Slides>
  <Notes>9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73" baseType="lpstr">
      <vt:lpstr>SimSun</vt:lpstr>
      <vt:lpstr>Arial</vt:lpstr>
      <vt:lpstr>Arial</vt:lpstr>
      <vt:lpstr>Brush Script Std</vt:lpstr>
      <vt:lpstr>Calibri</vt:lpstr>
      <vt:lpstr>Corbel</vt:lpstr>
      <vt:lpstr>Franklin Gothic Medium Cond</vt:lpstr>
      <vt:lpstr>Gill Sans MT</vt:lpstr>
      <vt:lpstr>Linux Libertine</vt:lpstr>
      <vt:lpstr>Lucida Sans Unicode</vt:lpstr>
      <vt:lpstr>Monotype Corsiva</vt:lpstr>
      <vt:lpstr>Myriad Pro</vt:lpstr>
      <vt:lpstr>Times New Roman</vt:lpstr>
      <vt:lpstr>Verdana</vt:lpstr>
      <vt:lpstr>Wingdings</vt:lpstr>
      <vt:lpstr>Wingdings 2</vt:lpstr>
      <vt:lpstr>Эркер</vt:lpstr>
      <vt:lpstr>Северо-восточный федеральный университет Филологический факультет</vt:lpstr>
      <vt:lpstr>Презентация PowerPoint</vt:lpstr>
      <vt:lpstr>Презентация PowerPoint</vt:lpstr>
      <vt:lpstr>ЯГУ ИФФ Группа РО- 73 А </vt:lpstr>
      <vt:lpstr>Группа РО 1979г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Начиная 70-х годов, факультет начал сотрудничать с зарубежными вузами  </vt:lpstr>
      <vt:lpstr>Модернизация преподавания русского языка в вузе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Общественно значимые мероприятия по поддержке русского языка</vt:lpstr>
      <vt:lpstr>Модернизация преподавания русского языка в вузе</vt:lpstr>
      <vt:lpstr>Презентация PowerPoint</vt:lpstr>
      <vt:lpstr>Презентация PowerPoint</vt:lpstr>
      <vt:lpstr>Кафедра "Русская и зарубежная литература"</vt:lpstr>
      <vt:lpstr>кафедра "Общее языкознание и риторика"</vt:lpstr>
      <vt:lpstr>Центр обучения русскому языку</vt:lpstr>
      <vt:lpstr>кафедра русской литературы  ХХ века и теории литературы </vt:lpstr>
      <vt:lpstr>Кафедра "Методика преподавания русского языка и литературы"</vt:lpstr>
      <vt:lpstr>Презентация PowerPoint</vt:lpstr>
      <vt:lpstr>Кафедра "Журналистика" </vt:lpstr>
      <vt:lpstr>Презентация PowerPoint</vt:lpstr>
      <vt:lpstr>кафедра "Реклама и связи с общественностью" </vt:lpstr>
      <vt:lpstr>Презентация PowerPoint</vt:lpstr>
      <vt:lpstr>Презентация PowerPoint</vt:lpstr>
      <vt:lpstr>кафедра "Русский язык как иностранный"</vt:lpstr>
      <vt:lpstr>Кафедра РКИ</vt:lpstr>
      <vt:lpstr>Презентация PowerPoint</vt:lpstr>
      <vt:lpstr>Филологический – судьба моя… А всякая судьба – это история. История любви, история жизни, история страны…</vt:lpstr>
      <vt:lpstr>Презентация PowerPoint</vt:lpstr>
      <vt:lpstr>Презентация PowerPoint</vt:lpstr>
      <vt:lpstr>Презентация PowerPoint</vt:lpstr>
      <vt:lpstr>Из жизни факультета:</vt:lpstr>
      <vt:lpstr>Презентация PowerPoint</vt:lpstr>
      <vt:lpstr>Презентация PowerPoint</vt:lpstr>
      <vt:lpstr>Презентация PowerPoint</vt:lpstr>
      <vt:lpstr>Ректорский смотр - 2014</vt:lpstr>
      <vt:lpstr>Презентация PowerPoint</vt:lpstr>
      <vt:lpstr>Презентация PowerPoint</vt:lpstr>
      <vt:lpstr>Из жизни студентов ФЛФ: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ФИЛОЛОГИЧЕСКИЙ - СУДЬБА МОЯ…</vt:lpstr>
      <vt:lpstr>ФИЛОЛОГИЧЕСКИЙ - СУДЬБА МОЯ…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ЯКУТСКИЙ ГОСУДАРСТВЕННЫЙ УНИВЕРСИТЕТ имени М. К. АММОСОВА</dc:title>
  <dc:creator>Egiy</dc:creator>
  <cp:lastModifiedBy>ФЛФ-2015</cp:lastModifiedBy>
  <cp:revision>312</cp:revision>
  <dcterms:modified xsi:type="dcterms:W3CDTF">2015-11-24T03:47:27Z</dcterms:modified>
</cp:coreProperties>
</file>